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6600"/>
    <a:srgbClr val="339933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6" d="100"/>
          <a:sy n="86" d="100"/>
        </p:scale>
        <p:origin x="-102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6223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8924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2760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3539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3835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9639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81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9143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291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5456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4473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4A516-76B9-40BB-9DEC-56B6BFBCAEDF}" type="datetimeFigureOut">
              <a:rPr lang="en-GB" smtClean="0"/>
              <a:pPr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A22E7-4FB1-4D8C-A4DA-E1A419DC2B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5240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88642"/>
            <a:ext cx="3060000" cy="4860000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/>
          <a:srcRect l="6018" r="825" b="1751"/>
          <a:stretch/>
        </p:blipFill>
        <p:spPr>
          <a:xfrm>
            <a:off x="5025144" y="2275953"/>
            <a:ext cx="2140239" cy="20926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1132" y="1272197"/>
            <a:ext cx="274405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Level up your punctuation</a:t>
            </a:r>
            <a:endParaRPr lang="en-GB" b="1" dirty="0"/>
          </a:p>
        </p:txBody>
      </p:sp>
      <p:sp>
        <p:nvSpPr>
          <p:cNvPr id="12" name="Left-Right Arrow 11"/>
          <p:cNvSpPr/>
          <p:nvPr/>
        </p:nvSpPr>
        <p:spPr>
          <a:xfrm rot="16200000">
            <a:off x="3138388" y="3389100"/>
            <a:ext cx="3464417" cy="30909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4968300" y="1983347"/>
            <a:ext cx="29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968300" y="4711975"/>
            <a:ext cx="29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</a:t>
            </a:r>
          </a:p>
        </p:txBody>
      </p:sp>
      <p:sp>
        <p:nvSpPr>
          <p:cNvPr id="17" name="Left-Right Arrow 16"/>
          <p:cNvSpPr/>
          <p:nvPr/>
        </p:nvSpPr>
        <p:spPr>
          <a:xfrm rot="16200000">
            <a:off x="5598428" y="3389099"/>
            <a:ext cx="3464417" cy="30909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877062" y="1983347"/>
            <a:ext cx="29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81906" y="4710282"/>
            <a:ext cx="29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74125" y="1087531"/>
            <a:ext cx="253509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Writing Skills Checklist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611672" y="1580835"/>
            <a:ext cx="3060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clearly, legibly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accurately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correct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spelling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Punctuate your sentences accurately and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consistently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appropriate, ambitious and effective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writing to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purpose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audience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clear paragraphs that develop logically and make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sense (plan!)</a:t>
            </a: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paragraphs using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effective connectives</a:t>
            </a: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Vary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sentences for clarity and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50303" y="883880"/>
            <a:ext cx="3060000" cy="4860000"/>
          </a:xfrm>
          <a:prstGeom prst="rect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194" name="Picture 2" descr="I am a Jew â Religious Studies Pos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513" y="914398"/>
            <a:ext cx="2987675" cy="4803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8970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88642"/>
            <a:ext cx="3060000" cy="4860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28034" y="1591060"/>
            <a:ext cx="306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accent1">
                    <a:lumMod val="50000"/>
                  </a:schemeClr>
                </a:solidFill>
              </a:rPr>
              <a:t>WHAT  </a:t>
            </a:r>
            <a:r>
              <a:rPr lang="en-GB" sz="1400" b="1" dirty="0" smtClean="0">
                <a:solidFill>
                  <a:srgbClr val="C00000"/>
                </a:solidFill>
              </a:rPr>
              <a:t>HOW  </a:t>
            </a:r>
            <a:r>
              <a:rPr lang="en-GB" sz="1400" b="1" dirty="0" smtClean="0">
                <a:solidFill>
                  <a:srgbClr val="00B050"/>
                </a:solidFill>
              </a:rPr>
              <a:t>WHY </a:t>
            </a:r>
            <a:endParaRPr lang="en-GB" sz="1400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002060"/>
                </a:solidFill>
              </a:rPr>
              <a:t>Understand, deduce </a:t>
            </a:r>
            <a:r>
              <a:rPr lang="en-GB" sz="1400" dirty="0">
                <a:solidFill>
                  <a:srgbClr val="002060"/>
                </a:solidFill>
              </a:rPr>
              <a:t>and infer </a:t>
            </a:r>
            <a:r>
              <a:rPr lang="en-GB" sz="1400" dirty="0" smtClean="0">
                <a:solidFill>
                  <a:srgbClr val="002060"/>
                </a:solidFill>
              </a:rPr>
              <a:t>information </a:t>
            </a:r>
            <a:r>
              <a:rPr lang="en-GB" sz="1400" dirty="0">
                <a:solidFill>
                  <a:srgbClr val="002060"/>
                </a:solidFill>
              </a:rPr>
              <a:t>from texts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002060"/>
                </a:solidFill>
              </a:rPr>
              <a:t>Interpret </a:t>
            </a:r>
            <a:r>
              <a:rPr lang="en-GB" sz="1400" dirty="0">
                <a:solidFill>
                  <a:srgbClr val="002060"/>
                </a:solidFill>
              </a:rPr>
              <a:t>texts to explain what an </a:t>
            </a:r>
            <a:r>
              <a:rPr lang="en-GB" sz="1400" dirty="0" smtClean="0">
                <a:solidFill>
                  <a:srgbClr val="002060"/>
                </a:solidFill>
              </a:rPr>
              <a:t>author means </a:t>
            </a:r>
            <a:r>
              <a:rPr lang="en-GB" sz="1400" dirty="0">
                <a:solidFill>
                  <a:srgbClr val="002060"/>
                </a:solidFill>
              </a:rPr>
              <a:t>or wants us to </a:t>
            </a:r>
            <a:r>
              <a:rPr lang="en-GB" sz="1400" dirty="0" smtClean="0">
                <a:solidFill>
                  <a:srgbClr val="002060"/>
                </a:solidFill>
              </a:rPr>
              <a:t>think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C00000"/>
                </a:solidFill>
              </a:rPr>
              <a:t>Identify  and explain how structural </a:t>
            </a:r>
            <a:r>
              <a:rPr lang="en-GB" sz="1400" dirty="0">
                <a:solidFill>
                  <a:srgbClr val="C00000"/>
                </a:solidFill>
              </a:rPr>
              <a:t>features such </a:t>
            </a:r>
            <a:r>
              <a:rPr lang="en-GB" sz="1400" dirty="0" smtClean="0">
                <a:solidFill>
                  <a:srgbClr val="C00000"/>
                </a:solidFill>
              </a:rPr>
              <a:t>as connectives and tense are  </a:t>
            </a:r>
            <a:r>
              <a:rPr lang="en-GB" sz="1400" dirty="0">
                <a:solidFill>
                  <a:srgbClr val="C00000"/>
                </a:solidFill>
              </a:rPr>
              <a:t>used to direct the reader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C00000"/>
                </a:solidFill>
              </a:rPr>
              <a:t>Identify </a:t>
            </a:r>
            <a:r>
              <a:rPr lang="en-GB" sz="1400" dirty="0">
                <a:solidFill>
                  <a:srgbClr val="C00000"/>
                </a:solidFill>
              </a:rPr>
              <a:t>and explain writers’ </a:t>
            </a:r>
            <a:r>
              <a:rPr lang="en-GB" sz="1400" dirty="0" smtClean="0">
                <a:solidFill>
                  <a:srgbClr val="C00000"/>
                </a:solidFill>
              </a:rPr>
              <a:t>language </a:t>
            </a:r>
            <a:r>
              <a:rPr lang="en-GB" sz="1400" dirty="0">
                <a:solidFill>
                  <a:srgbClr val="C00000"/>
                </a:solidFill>
              </a:rPr>
              <a:t>choices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C00000"/>
                </a:solidFill>
              </a:rPr>
              <a:t>Identify </a:t>
            </a:r>
            <a:r>
              <a:rPr lang="en-GB" sz="1400" dirty="0">
                <a:solidFill>
                  <a:srgbClr val="C00000"/>
                </a:solidFill>
              </a:rPr>
              <a:t>and explain how writers </a:t>
            </a:r>
            <a:r>
              <a:rPr lang="en-GB" sz="1400" dirty="0" smtClean="0">
                <a:solidFill>
                  <a:srgbClr val="C00000"/>
                </a:solidFill>
              </a:rPr>
              <a:t>have used </a:t>
            </a:r>
            <a:r>
              <a:rPr lang="en-GB" sz="1400" dirty="0">
                <a:solidFill>
                  <a:srgbClr val="C00000"/>
                </a:solidFill>
              </a:rPr>
              <a:t>techniques such </a:t>
            </a:r>
            <a:r>
              <a:rPr lang="en-GB" sz="1400" dirty="0" smtClean="0">
                <a:solidFill>
                  <a:srgbClr val="C00000"/>
                </a:solidFill>
              </a:rPr>
              <a:t>as: Repetition, rhetorical questions, alliteration, metaphor, simile</a:t>
            </a:r>
            <a:endParaRPr lang="en-GB" sz="14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00B050"/>
                </a:solidFill>
              </a:rPr>
              <a:t>Comment </a:t>
            </a:r>
            <a:r>
              <a:rPr lang="en-GB" sz="1400" dirty="0">
                <a:solidFill>
                  <a:srgbClr val="00B050"/>
                </a:solidFill>
              </a:rPr>
              <a:t>on a writer’s purpose </a:t>
            </a:r>
            <a:r>
              <a:rPr lang="en-GB" sz="1400" dirty="0" smtClean="0">
                <a:solidFill>
                  <a:srgbClr val="00B050"/>
                </a:solidFill>
              </a:rPr>
              <a:t>and viewpoint</a:t>
            </a:r>
            <a:endParaRPr lang="en-GB" sz="1400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400" dirty="0" smtClean="0">
                <a:solidFill>
                  <a:srgbClr val="00B050"/>
                </a:solidFill>
              </a:rPr>
              <a:t>Comment </a:t>
            </a:r>
            <a:r>
              <a:rPr lang="en-GB" sz="1400" dirty="0">
                <a:solidFill>
                  <a:srgbClr val="00B050"/>
                </a:solidFill>
              </a:rPr>
              <a:t>on the overall effect of the </a:t>
            </a:r>
            <a:r>
              <a:rPr lang="en-GB" sz="1400" dirty="0" smtClean="0">
                <a:solidFill>
                  <a:srgbClr val="00B050"/>
                </a:solidFill>
              </a:rPr>
              <a:t>text on </a:t>
            </a:r>
            <a:r>
              <a:rPr lang="en-GB" sz="1400" dirty="0">
                <a:solidFill>
                  <a:srgbClr val="00B050"/>
                </a:solidFill>
              </a:rPr>
              <a:t>the reader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489" y="1173434"/>
            <a:ext cx="2535090" cy="369332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Reading Skills Checklist</a:t>
            </a:r>
            <a:endParaRPr lang="en-GB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899114" y="1111894"/>
            <a:ext cx="2535090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Common mistakes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691476" y="1882312"/>
            <a:ext cx="1450196" cy="66018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Could of</a:t>
            </a:r>
          </a:p>
          <a:p>
            <a:pPr>
              <a:lnSpc>
                <a:spcPct val="150000"/>
              </a:lnSpc>
            </a:pPr>
            <a:r>
              <a:rPr lang="en-GB" dirty="0" err="1" smtClean="0"/>
              <a:t>Alot</a:t>
            </a: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err="1" smtClean="0"/>
              <a:t>Allways</a:t>
            </a:r>
            <a:r>
              <a:rPr lang="en-GB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Then/than</a:t>
            </a:r>
          </a:p>
          <a:p>
            <a:endParaRPr lang="en-GB" dirty="0" smtClean="0"/>
          </a:p>
          <a:p>
            <a:r>
              <a:rPr lang="en-GB" dirty="0" smtClean="0"/>
              <a:t>Your/you’re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Weather/</a:t>
            </a:r>
          </a:p>
          <a:p>
            <a:r>
              <a:rPr lang="en-GB" dirty="0" smtClean="0"/>
              <a:t>Whether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 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9913283" y="1785022"/>
            <a:ext cx="193824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Could have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A lot (2 words)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Always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Then=time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Than=compares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Your=belongs to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You’re=you are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Weather=windy</a:t>
            </a:r>
          </a:p>
          <a:p>
            <a:r>
              <a:rPr lang="en-GB" dirty="0" smtClean="0"/>
              <a:t>Whether=if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01381" y="1303854"/>
            <a:ext cx="715039" cy="7150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51185" y="1410761"/>
            <a:ext cx="534119" cy="471551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5825" y="1000125"/>
            <a:ext cx="280035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21335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88642"/>
            <a:ext cx="3060000" cy="4860000"/>
          </a:xfrm>
          <a:prstGeom prst="rect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832308" y="1190676"/>
            <a:ext cx="253509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Paragraph Starters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874127" y="1187979"/>
            <a:ext cx="2535090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Using PEEL</a:t>
            </a:r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757634" y="1802342"/>
            <a:ext cx="61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57634" y="2716042"/>
            <a:ext cx="61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</a:rPr>
              <a:t>E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7634" y="3628808"/>
            <a:ext cx="61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C000"/>
                </a:solidFill>
              </a:rPr>
              <a:t>E</a:t>
            </a:r>
            <a:endParaRPr lang="en-GB" sz="2800" b="1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70513" y="4541574"/>
            <a:ext cx="61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B050"/>
                </a:solidFill>
              </a:rPr>
              <a:t>L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4551" y="1802947"/>
            <a:ext cx="304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 </a:t>
            </a:r>
            <a:r>
              <a:rPr lang="en-GB" sz="1200" dirty="0" smtClean="0">
                <a:solidFill>
                  <a:srgbClr val="002060"/>
                </a:solidFill>
              </a:rPr>
              <a:t>          </a:t>
            </a:r>
            <a:r>
              <a:rPr lang="en-GB" sz="1200" b="1" dirty="0" smtClean="0">
                <a:solidFill>
                  <a:srgbClr val="002060"/>
                </a:solidFill>
              </a:rPr>
              <a:t>POINT</a:t>
            </a:r>
            <a:r>
              <a:rPr lang="en-GB" sz="1200" dirty="0" smtClean="0">
                <a:solidFill>
                  <a:srgbClr val="002060"/>
                </a:solidFill>
              </a:rPr>
              <a:t>: THE WRITER/POET/NARRATOR..</a:t>
            </a:r>
          </a:p>
          <a:p>
            <a:endParaRPr lang="en-GB" sz="1200" dirty="0">
              <a:solidFill>
                <a:srgbClr val="002060"/>
              </a:solidFill>
            </a:endParaRPr>
          </a:p>
          <a:p>
            <a:r>
              <a:rPr lang="en-GB" sz="1200" dirty="0" smtClean="0">
                <a:solidFill>
                  <a:srgbClr val="002060"/>
                </a:solidFill>
              </a:rPr>
              <a:t>Explores, introduces, suggests, expresses, describes, contrasts, highlights, foreshadows..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10881" y="2717252"/>
            <a:ext cx="304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smtClean="0">
                <a:solidFill>
                  <a:srgbClr val="C00000"/>
                </a:solidFill>
              </a:rPr>
              <a:t>           </a:t>
            </a:r>
            <a:r>
              <a:rPr lang="en-GB" sz="1200" b="1" dirty="0" smtClean="0">
                <a:solidFill>
                  <a:srgbClr val="C00000"/>
                </a:solidFill>
              </a:rPr>
              <a:t>Evidence: USE SUPPORTING QUOTES </a:t>
            </a:r>
            <a:endParaRPr lang="en-GB" sz="1200" dirty="0" smtClean="0">
              <a:solidFill>
                <a:srgbClr val="C00000"/>
              </a:solidFill>
            </a:endParaRPr>
          </a:p>
          <a:p>
            <a:endParaRPr lang="en-GB" sz="1200" dirty="0" smtClean="0">
              <a:solidFill>
                <a:srgbClr val="C00000"/>
              </a:solidFill>
            </a:endParaRPr>
          </a:p>
          <a:p>
            <a:r>
              <a:rPr lang="en-GB" sz="1200" dirty="0" smtClean="0">
                <a:solidFill>
                  <a:srgbClr val="C00000"/>
                </a:solidFill>
              </a:rPr>
              <a:t>This is particularly evident when, as shown in, demonstrated by, this is clear when, as seen…</a:t>
            </a:r>
            <a:endParaRPr lang="en-GB" sz="12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99268" y="3628808"/>
            <a:ext cx="304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2060"/>
                </a:solidFill>
              </a:rPr>
              <a:t> </a:t>
            </a:r>
            <a:r>
              <a:rPr lang="en-GB" sz="1200" dirty="0" smtClean="0">
                <a:solidFill>
                  <a:srgbClr val="002060"/>
                </a:solidFill>
              </a:rPr>
              <a:t>           </a:t>
            </a:r>
            <a:r>
              <a:rPr lang="en-GB" sz="1200" b="1" dirty="0" smtClean="0">
                <a:solidFill>
                  <a:srgbClr val="FFC000"/>
                </a:solidFill>
              </a:rPr>
              <a:t>Explain</a:t>
            </a:r>
            <a:r>
              <a:rPr lang="en-GB" sz="1200" dirty="0" smtClean="0">
                <a:solidFill>
                  <a:srgbClr val="FFC000"/>
                </a:solidFill>
              </a:rPr>
              <a:t>:</a:t>
            </a:r>
            <a:r>
              <a:rPr lang="en-GB" sz="1200" dirty="0">
                <a:solidFill>
                  <a:srgbClr val="FFC000"/>
                </a:solidFill>
              </a:rPr>
              <a:t>  </a:t>
            </a:r>
            <a:r>
              <a:rPr lang="en-GB" sz="1200" dirty="0" smtClean="0">
                <a:solidFill>
                  <a:srgbClr val="FFC000"/>
                </a:solidFill>
              </a:rPr>
              <a:t>PROVE YOUR POINT</a:t>
            </a:r>
          </a:p>
          <a:p>
            <a:endParaRPr lang="en-GB" sz="1200" dirty="0">
              <a:solidFill>
                <a:srgbClr val="FFC000"/>
              </a:solidFill>
            </a:endParaRPr>
          </a:p>
          <a:p>
            <a:r>
              <a:rPr lang="en-GB" sz="1200" dirty="0" smtClean="0">
                <a:solidFill>
                  <a:srgbClr val="FFC000"/>
                </a:solidFill>
              </a:rPr>
              <a:t>Explores, introduces, suggests, expresses, describes, contrasts, highlights, foreshadows..</a:t>
            </a:r>
            <a:endParaRPr lang="en-GB" sz="1200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24551" y="4575721"/>
            <a:ext cx="3059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 </a:t>
            </a:r>
            <a:r>
              <a:rPr lang="en-GB" sz="1200" dirty="0" smtClean="0">
                <a:solidFill>
                  <a:srgbClr val="00B050"/>
                </a:solidFill>
              </a:rPr>
              <a:t>       </a:t>
            </a:r>
            <a:r>
              <a:rPr lang="en-GB" sz="1200" b="1" dirty="0" smtClean="0">
                <a:solidFill>
                  <a:srgbClr val="00B050"/>
                </a:solidFill>
              </a:rPr>
              <a:t>Link:</a:t>
            </a:r>
            <a:r>
              <a:rPr lang="en-GB" sz="1200" dirty="0" smtClean="0">
                <a:solidFill>
                  <a:srgbClr val="00B050"/>
                </a:solidFill>
              </a:rPr>
              <a:t> LINK TO CONTEXT – EXPLAIN </a:t>
            </a:r>
            <a:r>
              <a:rPr lang="en-GB" sz="1200" b="1" u="sng" dirty="0" smtClean="0">
                <a:solidFill>
                  <a:srgbClr val="00B050"/>
                </a:solidFill>
              </a:rPr>
              <a:t>WHY</a:t>
            </a:r>
          </a:p>
          <a:p>
            <a:endParaRPr lang="en-GB" sz="1200" b="1" u="sng" dirty="0">
              <a:solidFill>
                <a:srgbClr val="00B050"/>
              </a:solidFill>
            </a:endParaRPr>
          </a:p>
          <a:p>
            <a:r>
              <a:rPr lang="en-GB" sz="1200" dirty="0" smtClean="0">
                <a:solidFill>
                  <a:srgbClr val="00B050"/>
                </a:solidFill>
              </a:rPr>
              <a:t>The writer does this to… explore, challenge, undermine, juxtapose, explain, make clear…</a:t>
            </a:r>
          </a:p>
          <a:p>
            <a:endParaRPr lang="en-GB" sz="12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06" t="1147"/>
          <a:stretch>
            <a:fillRect/>
          </a:stretch>
        </p:blipFill>
        <p:spPr bwMode="auto">
          <a:xfrm>
            <a:off x="4700588" y="1000124"/>
            <a:ext cx="2800350" cy="461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Sikhism"/>
          <p:cNvPicPr>
            <a:picLocks noChangeAspect="1" noChangeArrowheads="1"/>
          </p:cNvPicPr>
          <p:nvPr/>
        </p:nvPicPr>
        <p:blipFill>
          <a:blip r:embed="rId3" cstate="print"/>
          <a:srcRect t="4996" b="2822"/>
          <a:stretch>
            <a:fillRect/>
          </a:stretch>
        </p:blipFill>
        <p:spPr bwMode="auto">
          <a:xfrm>
            <a:off x="588437" y="951280"/>
            <a:ext cx="2940574" cy="4735145"/>
          </a:xfrm>
          <a:prstGeom prst="rect">
            <a:avLst/>
          </a:prstGeom>
          <a:noFill/>
        </p:spPr>
      </p:pic>
      <p:pic>
        <p:nvPicPr>
          <p:cNvPr id="1034" name="Picture 10" descr="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65" y="928686"/>
            <a:ext cx="3008271" cy="4786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83409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88642"/>
            <a:ext cx="3060000" cy="4860000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832308" y="1190676"/>
            <a:ext cx="2535090" cy="369332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Know your homophones 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6483" y="1688032"/>
            <a:ext cx="2666737" cy="1334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3418" y="3044097"/>
            <a:ext cx="2461662" cy="12319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18730" y="4413791"/>
            <a:ext cx="2490487" cy="12463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3338" y="1626631"/>
            <a:ext cx="2776661" cy="13896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0504" y="3183117"/>
            <a:ext cx="2282327" cy="11422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874127" y="1193225"/>
            <a:ext cx="2535090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Know your homophones 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90489" y="1190676"/>
            <a:ext cx="2535090" cy="3693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Know your homophones </a:t>
            </a:r>
            <a:endParaRPr lang="en-GB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3401" y="1688032"/>
            <a:ext cx="2521882" cy="12620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3401" y="3044097"/>
            <a:ext cx="2394691" cy="11984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7726" y="4345725"/>
            <a:ext cx="2486040" cy="12441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44115" y="4332227"/>
            <a:ext cx="2653466" cy="13279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4498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88642"/>
            <a:ext cx="3060000" cy="4860000"/>
          </a:xfrm>
          <a:prstGeom prst="rect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874127" y="1175101"/>
            <a:ext cx="2535090" cy="369332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Connectives</a:t>
            </a:r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9738962" y="3957526"/>
            <a:ext cx="18159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solidFill>
                  <a:srgbClr val="336600"/>
                </a:solidFill>
              </a:rPr>
              <a:t>Compare:</a:t>
            </a:r>
          </a:p>
          <a:p>
            <a:pPr algn="r"/>
            <a:r>
              <a:rPr lang="en-GB" dirty="0" smtClean="0">
                <a:solidFill>
                  <a:srgbClr val="336600"/>
                </a:solidFill>
              </a:rPr>
              <a:t>similarly</a:t>
            </a:r>
          </a:p>
          <a:p>
            <a:pPr algn="r"/>
            <a:r>
              <a:rPr lang="en-GB" dirty="0" smtClean="0">
                <a:solidFill>
                  <a:srgbClr val="336600"/>
                </a:solidFill>
              </a:rPr>
              <a:t>equally, </a:t>
            </a:r>
          </a:p>
          <a:p>
            <a:pPr algn="r"/>
            <a:r>
              <a:rPr lang="en-GB" dirty="0" smtClean="0">
                <a:solidFill>
                  <a:srgbClr val="336600"/>
                </a:solidFill>
              </a:rPr>
              <a:t>in the same way, </a:t>
            </a:r>
          </a:p>
          <a:p>
            <a:pPr algn="r"/>
            <a:r>
              <a:rPr lang="en-GB" dirty="0" smtClean="0">
                <a:solidFill>
                  <a:srgbClr val="336600"/>
                </a:solidFill>
              </a:rPr>
              <a:t>likewise</a:t>
            </a:r>
            <a:endParaRPr lang="en-GB" dirty="0">
              <a:solidFill>
                <a:srgbClr val="33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57144" y="1564316"/>
            <a:ext cx="1815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FF00"/>
                </a:solidFill>
              </a:rPr>
              <a:t>Contrast:</a:t>
            </a:r>
          </a:p>
          <a:p>
            <a:r>
              <a:rPr lang="en-GB" dirty="0" smtClean="0">
                <a:solidFill>
                  <a:srgbClr val="00FF00"/>
                </a:solidFill>
              </a:rPr>
              <a:t>however, </a:t>
            </a:r>
          </a:p>
          <a:p>
            <a:r>
              <a:rPr lang="en-GB" dirty="0" smtClean="0">
                <a:solidFill>
                  <a:srgbClr val="00FF00"/>
                </a:solidFill>
              </a:rPr>
              <a:t>but, </a:t>
            </a:r>
          </a:p>
          <a:p>
            <a:r>
              <a:rPr lang="en-GB" dirty="0" smtClean="0">
                <a:solidFill>
                  <a:srgbClr val="00FF00"/>
                </a:solidFill>
              </a:rPr>
              <a:t>in contrast,</a:t>
            </a:r>
          </a:p>
          <a:p>
            <a:r>
              <a:rPr lang="en-GB" dirty="0" smtClean="0">
                <a:solidFill>
                  <a:srgbClr val="00FF00"/>
                </a:solidFill>
              </a:rPr>
              <a:t>whereas, alternatively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25592" y="2017005"/>
            <a:ext cx="1815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solidFill>
                  <a:srgbClr val="00B050"/>
                </a:solidFill>
              </a:rPr>
              <a:t>Add information:</a:t>
            </a:r>
          </a:p>
          <a:p>
            <a:pPr algn="r"/>
            <a:r>
              <a:rPr lang="en-GB" dirty="0" smtClean="0">
                <a:solidFill>
                  <a:srgbClr val="00B050"/>
                </a:solidFill>
              </a:rPr>
              <a:t>also, </a:t>
            </a:r>
          </a:p>
          <a:p>
            <a:pPr algn="r"/>
            <a:r>
              <a:rPr lang="en-GB" dirty="0" smtClean="0">
                <a:solidFill>
                  <a:srgbClr val="00B050"/>
                </a:solidFill>
              </a:rPr>
              <a:t>in addition, moreover, furthermore,</a:t>
            </a:r>
          </a:p>
          <a:p>
            <a:pPr algn="r"/>
            <a:r>
              <a:rPr lang="en-GB" dirty="0" smtClean="0">
                <a:solidFill>
                  <a:srgbClr val="00B050"/>
                </a:solidFill>
              </a:rPr>
              <a:t>thus</a:t>
            </a:r>
            <a:r>
              <a:rPr lang="en-GB" dirty="0" smtClean="0"/>
              <a:t>,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57143" y="3569842"/>
            <a:ext cx="1815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9900"/>
                </a:solidFill>
              </a:rPr>
              <a:t>Emphasise:</a:t>
            </a:r>
          </a:p>
          <a:p>
            <a:r>
              <a:rPr lang="en-GB" dirty="0" smtClean="0">
                <a:solidFill>
                  <a:srgbClr val="009900"/>
                </a:solidFill>
              </a:rPr>
              <a:t>particularly significantly</a:t>
            </a:r>
          </a:p>
          <a:p>
            <a:r>
              <a:rPr lang="en-GB" dirty="0" smtClean="0">
                <a:solidFill>
                  <a:srgbClr val="009900"/>
                </a:solidFill>
              </a:rPr>
              <a:t>notably,</a:t>
            </a:r>
          </a:p>
          <a:p>
            <a:r>
              <a:rPr lang="en-GB" dirty="0" smtClean="0">
                <a:solidFill>
                  <a:srgbClr val="009900"/>
                </a:solidFill>
              </a:rPr>
              <a:t>above all, </a:t>
            </a:r>
          </a:p>
          <a:p>
            <a:r>
              <a:rPr lang="en-GB" dirty="0" smtClean="0">
                <a:solidFill>
                  <a:srgbClr val="009900"/>
                </a:solidFill>
              </a:rPr>
              <a:t>especially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9" y="966788"/>
            <a:ext cx="2881312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493181" y="724198"/>
            <a:ext cx="17187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Islam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9" y="971551"/>
            <a:ext cx="2900362" cy="471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I am a Buddhist â Religious Studies Poster"/>
          <p:cNvPicPr>
            <a:picLocks noChangeAspect="1" noChangeArrowheads="1"/>
          </p:cNvPicPr>
          <p:nvPr/>
        </p:nvPicPr>
        <p:blipFill>
          <a:blip r:embed="rId4" cstate="print"/>
          <a:srcRect l="2322" r="3635" b="5807"/>
          <a:stretch>
            <a:fillRect/>
          </a:stretch>
        </p:blipFill>
        <p:spPr bwMode="auto">
          <a:xfrm>
            <a:off x="4614860" y="914400"/>
            <a:ext cx="2986091" cy="4800594"/>
          </a:xfrm>
          <a:prstGeom prst="rect">
            <a:avLst/>
          </a:prstGeom>
          <a:noFill/>
        </p:spPr>
      </p:pic>
      <p:pic>
        <p:nvPicPr>
          <p:cNvPr id="4105" name="Picture 9" descr="I am a Muslim â Religious Studies Poster"/>
          <p:cNvPicPr>
            <a:picLocks noChangeAspect="1" noChangeArrowheads="1"/>
          </p:cNvPicPr>
          <p:nvPr/>
        </p:nvPicPr>
        <p:blipFill>
          <a:blip r:embed="rId5" cstate="print"/>
          <a:srcRect l="3358" r="4504" b="5546"/>
          <a:stretch>
            <a:fillRect/>
          </a:stretch>
        </p:blipFill>
        <p:spPr bwMode="auto">
          <a:xfrm>
            <a:off x="557214" y="893763"/>
            <a:ext cx="3014661" cy="48640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9892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611672" y="850980"/>
            <a:ext cx="3060000" cy="4860000"/>
          </a:xfrm>
          <a:prstGeom prst="rect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874127" y="1175101"/>
            <a:ext cx="2535090" cy="3693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err="1" smtClean="0">
                <a:solidFill>
                  <a:srgbClr val="C00000"/>
                </a:solidFill>
              </a:rPr>
              <a:t>Ti</a:t>
            </a:r>
            <a:r>
              <a:rPr lang="en-GB" b="1" dirty="0" err="1" smtClean="0">
                <a:solidFill>
                  <a:srgbClr val="FFC000"/>
                </a:solidFill>
              </a:rPr>
              <a:t>P</a:t>
            </a:r>
            <a:r>
              <a:rPr lang="en-GB" b="1" dirty="0" smtClean="0"/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To</a:t>
            </a:r>
            <a:r>
              <a:rPr lang="en-GB" b="1" dirty="0" err="1" smtClean="0">
                <a:solidFill>
                  <a:srgbClr val="00B050"/>
                </a:solidFill>
              </a:rPr>
              <a:t>P</a:t>
            </a:r>
            <a:r>
              <a:rPr lang="en-GB" b="1" dirty="0" smtClean="0"/>
              <a:t> Paragraphs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87651" y="1638388"/>
            <a:ext cx="290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Start a new paragraph every time you change …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8874125" y="2479229"/>
            <a:ext cx="109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Ti</a:t>
            </a:r>
            <a:r>
              <a:rPr lang="en-GB" dirty="0" smtClean="0">
                <a:solidFill>
                  <a:srgbClr val="C00000"/>
                </a:solidFill>
              </a:rPr>
              <a:t>me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74125" y="3230177"/>
            <a:ext cx="109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P</a:t>
            </a:r>
            <a:r>
              <a:rPr lang="en-GB" dirty="0" smtClean="0">
                <a:solidFill>
                  <a:srgbClr val="FFC000"/>
                </a:solidFill>
              </a:rPr>
              <a:t>erson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74125" y="3981125"/>
            <a:ext cx="109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To</a:t>
            </a:r>
            <a:r>
              <a:rPr lang="en-GB" dirty="0" smtClean="0">
                <a:solidFill>
                  <a:srgbClr val="002060"/>
                </a:solidFill>
              </a:rPr>
              <a:t>pic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74125" y="4732073"/>
            <a:ext cx="109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B050"/>
                </a:solidFill>
              </a:rPr>
              <a:t>P</a:t>
            </a:r>
            <a:r>
              <a:rPr lang="en-GB" dirty="0" smtClean="0">
                <a:solidFill>
                  <a:srgbClr val="00B050"/>
                </a:solidFill>
              </a:rPr>
              <a:t>lace</a:t>
            </a:r>
            <a:endParaRPr lang="en-GB" b="1" dirty="0">
              <a:solidFill>
                <a:srgbClr val="00B05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60682" y="2191986"/>
            <a:ext cx="940936" cy="94093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55098" y="2860923"/>
            <a:ext cx="1449584" cy="108718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30699" y="3703878"/>
            <a:ext cx="933372" cy="102819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68602" y="4643511"/>
            <a:ext cx="2033397" cy="940356"/>
          </a:xfrm>
          <a:prstGeom prst="rect">
            <a:avLst/>
          </a:prstGeom>
        </p:spPr>
      </p:pic>
      <p:pic>
        <p:nvPicPr>
          <p:cNvPr id="6146" name="Picture 2" descr="Image result for Christian word ma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9913" y="985838"/>
            <a:ext cx="2876550" cy="4692650"/>
          </a:xfrm>
          <a:prstGeom prst="rect">
            <a:avLst/>
          </a:prstGeom>
          <a:noFill/>
        </p:spPr>
      </p:pic>
      <p:sp>
        <p:nvSpPr>
          <p:cNvPr id="39" name="Rectangle 38"/>
          <p:cNvSpPr/>
          <p:nvPr/>
        </p:nvSpPr>
        <p:spPr>
          <a:xfrm>
            <a:off x="483840" y="738486"/>
            <a:ext cx="2194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Church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48" name="Picture 4" descr="Image result for hinduism word mat"/>
          <p:cNvPicPr>
            <a:picLocks noChangeAspect="1" noChangeArrowheads="1"/>
          </p:cNvPicPr>
          <p:nvPr/>
        </p:nvPicPr>
        <p:blipFill>
          <a:blip r:embed="rId7" cstate="print"/>
          <a:srcRect b="16783"/>
          <a:stretch>
            <a:fillRect/>
          </a:stretch>
        </p:blipFill>
        <p:spPr bwMode="auto">
          <a:xfrm>
            <a:off x="4643435" y="971550"/>
            <a:ext cx="2928939" cy="4700588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4533152" y="905173"/>
            <a:ext cx="2916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Hinduism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50" name="Picture 6" descr="I am not a practicing Hindu but I find it an interesting faith! It's the third largest religion in the world so just sharing so people can learn more about it"/>
          <p:cNvPicPr>
            <a:picLocks noChangeAspect="1" noChangeArrowheads="1"/>
          </p:cNvPicPr>
          <p:nvPr/>
        </p:nvPicPr>
        <p:blipFill>
          <a:blip r:embed="rId8" cstate="print"/>
          <a:srcRect l="3151" r="3307" b="5638"/>
          <a:stretch>
            <a:fillRect/>
          </a:stretch>
        </p:blipFill>
        <p:spPr bwMode="auto">
          <a:xfrm>
            <a:off x="4614860" y="914398"/>
            <a:ext cx="3000378" cy="4814890"/>
          </a:xfrm>
          <a:prstGeom prst="rect">
            <a:avLst/>
          </a:prstGeom>
          <a:noFill/>
        </p:spPr>
      </p:pic>
      <p:pic>
        <p:nvPicPr>
          <p:cNvPr id="6152" name="Picture 8" descr="I am a Christian Poster"/>
          <p:cNvPicPr>
            <a:picLocks noChangeAspect="1" noChangeArrowheads="1"/>
          </p:cNvPicPr>
          <p:nvPr/>
        </p:nvPicPr>
        <p:blipFill>
          <a:blip r:embed="rId9" cstate="print"/>
          <a:srcRect l="2908" t="1717" r="3808" b="5903"/>
          <a:stretch>
            <a:fillRect/>
          </a:stretch>
        </p:blipFill>
        <p:spPr bwMode="auto">
          <a:xfrm>
            <a:off x="571499" y="914399"/>
            <a:ext cx="3000375" cy="4800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0773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034" y="888642"/>
            <a:ext cx="3060000" cy="486000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569853" y="888642"/>
            <a:ext cx="3060000" cy="4860000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832308" y="1190676"/>
            <a:ext cx="2535090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Know your homophones 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biLevel thresh="75000"/>
          </a:blip>
          <a:stretch>
            <a:fillRect/>
          </a:stretch>
        </p:blipFill>
        <p:spPr>
          <a:xfrm>
            <a:off x="4832308" y="1638555"/>
            <a:ext cx="2498919" cy="12506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B2B49FB-A146-460E-B05B-9E1F94749A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2308" y="4327301"/>
            <a:ext cx="2597134" cy="12985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9370" y="3011932"/>
            <a:ext cx="2383009" cy="1192595"/>
          </a:xfrm>
          <a:prstGeom prst="rect">
            <a:avLst/>
          </a:prstGeom>
        </p:spPr>
      </p:pic>
      <p:pic>
        <p:nvPicPr>
          <p:cNvPr id="5129" name="Picture 9" descr="A selection of resources exploring world religion, including this cheat sheet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040" y="956930"/>
            <a:ext cx="2853439" cy="4783322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8474299" y="888642"/>
            <a:ext cx="3060000" cy="4860000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8331524"/>
              </p:ext>
            </p:extLst>
          </p:nvPr>
        </p:nvGraphicFramePr>
        <p:xfrm>
          <a:off x="8474299" y="901521"/>
          <a:ext cx="3060000" cy="4816688"/>
        </p:xfrm>
        <a:graphic>
          <a:graphicData uri="http://schemas.openxmlformats.org/drawingml/2006/table">
            <a:tbl>
              <a:tblPr firstRow="1" firstCol="1" bandRow="1"/>
              <a:tblGrid>
                <a:gridCol w="402052"/>
                <a:gridCol w="2657948"/>
              </a:tblGrid>
              <a:tr h="3606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Punctuation rules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3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Marks the end of a sentence that is not a question or exclamation.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Separates clauses and items in a list.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Used before speech and some conjunctions.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at the end of a sentence to show surprise or a strong emotion.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to indicate a question or a feeling of disbelief.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3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to add a </a:t>
                      </a: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linked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idea to your sentence and to break up lists of long clauses/ideas.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before a list,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extra information, or an </a:t>
                      </a: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explanation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‘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Used to replace missing letters or show possession. 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Used at the end of a sentence to create suspense by showing an unfinished idea.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)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Used to add an extra piece of information to a sentence. 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 “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76" marR="4487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Used to show </a:t>
                      </a: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speech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what someone has actually said, not what they’re reported as having said. </a:t>
                      </a:r>
                    </a:p>
                  </a:txBody>
                  <a:tcPr marL="44876" marR="4487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30747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528</Words>
  <Application>Microsoft Office PowerPoint</Application>
  <PresentationFormat>Custom</PresentationFormat>
  <Paragraphs>123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Austin Friars St Monicas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Becca Care</dc:creator>
  <cp:lastModifiedBy>Laura</cp:lastModifiedBy>
  <cp:revision>52</cp:revision>
  <cp:lastPrinted>2018-07-10T10:23:58Z</cp:lastPrinted>
  <dcterms:created xsi:type="dcterms:W3CDTF">2018-07-02T11:01:18Z</dcterms:created>
  <dcterms:modified xsi:type="dcterms:W3CDTF">2018-08-06T21:02:24Z</dcterms:modified>
</cp:coreProperties>
</file>