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55" d="100"/>
          <a:sy n="55" d="100"/>
        </p:scale>
        <p:origin x="-2184" y="-84"/>
      </p:cViewPr>
      <p:guideLst>
        <p:guide orient="horz" pos="2880"/>
        <p:guide pos="216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952220B-8716-48DF-B0B3-192BB915C3D6}" type="datetimeFigureOut">
              <a:rPr lang="en-GB" smtClean="0"/>
              <a:pPr/>
              <a:t>12/06/2019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p14="http://schemas.microsoft.com/office/powerpoint/2010/main" xmlns="" val="1279630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52220B-8716-48DF-B0B3-192BB915C3D6}" type="datetimeFigureOut">
              <a:rPr lang="en-GB" smtClean="0"/>
              <a:pPr/>
              <a:t>12/06/2019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p14="http://schemas.microsoft.com/office/powerpoint/2010/main" xmlns="" val="114124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52220B-8716-48DF-B0B3-192BB915C3D6}" type="datetimeFigureOut">
              <a:rPr lang="en-GB" smtClean="0"/>
              <a:pPr/>
              <a:t>12/06/2019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p14="http://schemas.microsoft.com/office/powerpoint/2010/main" xmlns="" val="15683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52220B-8716-48DF-B0B3-192BB915C3D6}" type="datetimeFigureOut">
              <a:rPr lang="en-GB" smtClean="0"/>
              <a:pPr/>
              <a:t>12/06/2019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p14="http://schemas.microsoft.com/office/powerpoint/2010/main" xmlns="" val="2743612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952220B-8716-48DF-B0B3-192BB915C3D6}" type="datetimeFigureOut">
              <a:rPr lang="en-GB" smtClean="0"/>
              <a:pPr/>
              <a:t>12/06/2019</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p14="http://schemas.microsoft.com/office/powerpoint/2010/main" xmlns="" val="221571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52220B-8716-48DF-B0B3-192BB915C3D6}" type="datetimeFigureOut">
              <a:rPr lang="en-GB" smtClean="0"/>
              <a:pPr/>
              <a:t>12/06/2019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p14="http://schemas.microsoft.com/office/powerpoint/2010/main" xmlns="" val="124674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52220B-8716-48DF-B0B3-192BB915C3D6}" type="datetimeFigureOut">
              <a:rPr lang="en-GB" smtClean="0"/>
              <a:pPr/>
              <a:t>12/06/2019</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p14="http://schemas.microsoft.com/office/powerpoint/2010/main" xmlns="" val="3104823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952220B-8716-48DF-B0B3-192BB915C3D6}" type="datetimeFigureOut">
              <a:rPr lang="en-GB" smtClean="0"/>
              <a:pPr/>
              <a:t>12/06/2019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p14="http://schemas.microsoft.com/office/powerpoint/2010/main" xmlns="" val="2420222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952220B-8716-48DF-B0B3-192BB915C3D6}" type="datetimeFigureOut">
              <a:rPr lang="en-GB" smtClean="0"/>
              <a:pPr/>
              <a:t>12/06/2019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p14="http://schemas.microsoft.com/office/powerpoint/2010/main" xmlns="" val="1799802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52220B-8716-48DF-B0B3-192BB915C3D6}" type="datetimeFigureOut">
              <a:rPr lang="en-GB" smtClean="0"/>
              <a:pPr/>
              <a:t>12/06/2019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p14="http://schemas.microsoft.com/office/powerpoint/2010/main" xmlns="" val="1068337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52220B-8716-48DF-B0B3-192BB915C3D6}" type="datetimeFigureOut">
              <a:rPr lang="en-GB" smtClean="0"/>
              <a:pPr/>
              <a:t>12/06/2019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p14="http://schemas.microsoft.com/office/powerpoint/2010/main" xmlns="" val="2687072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0952220B-8716-48DF-B0B3-192BB915C3D6}" type="datetimeFigureOut">
              <a:rPr lang="en-GB" smtClean="0"/>
              <a:pPr/>
              <a:t>12/06/2019</a:t>
            </a:fld>
            <a:endParaRPr lang="en-GB"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C3E8CC67-A9DA-439F-B48F-1F3BD0F98046}" type="slidenum">
              <a:rPr lang="en-GB" smtClean="0"/>
              <a:pPr/>
              <a:t>‹#›</a:t>
            </a:fld>
            <a:endParaRPr lang="en-GB" dirty="0"/>
          </a:p>
        </p:txBody>
      </p:sp>
    </p:spTree>
    <p:extLst>
      <p:ext uri="{BB962C8B-B14F-4D97-AF65-F5344CB8AC3E}">
        <p14:creationId xmlns:p14="http://schemas.microsoft.com/office/powerpoint/2010/main" xmlns="" val="41681445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png"/><Relationship Id="rId3" Type="http://schemas.openxmlformats.org/officeDocument/2006/relationships/hyperlink" Target="https://www.youtube.com/watch?v=gdEUZY4wStI" TargetMode="External"/><Relationship Id="rId7" Type="http://schemas.openxmlformats.org/officeDocument/2006/relationships/image" Target="../media/image8.jpeg"/><Relationship Id="rId12"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hyperlink" Target="https://www.igeeksblog.com/how-to-create-movie-with-imovie-app-on-ipad/" TargetMode="External"/><Relationship Id="rId10" Type="http://schemas.openxmlformats.org/officeDocument/2006/relationships/image" Target="../media/image12.png"/><Relationship Id="rId4" Type="http://schemas.openxmlformats.org/officeDocument/2006/relationships/hyperlink" Target="https://support.apple.com/en-gb/imovie" TargetMode="External"/><Relationship Id="rId9"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entagon 6"/>
          <p:cNvSpPr/>
          <p:nvPr/>
        </p:nvSpPr>
        <p:spPr>
          <a:xfrm>
            <a:off x="1353312" y="1316736"/>
            <a:ext cx="4203319" cy="1072896"/>
          </a:xfrm>
          <a:prstGeom prst="homePlate">
            <a:avLst/>
          </a:prstGeom>
          <a:ln w="3175" cap="rnd" cmpd="dbl">
            <a:gradFill>
              <a:gsLst>
                <a:gs pos="0">
                  <a:schemeClr val="accent1">
                    <a:lumMod val="5000"/>
                    <a:lumOff val="95000"/>
                  </a:schemeClr>
                </a:gs>
                <a:gs pos="93000">
                  <a:schemeClr val="accent1">
                    <a:lumMod val="45000"/>
                    <a:lumOff val="55000"/>
                  </a:schemeClr>
                </a:gs>
                <a:gs pos="83000">
                  <a:schemeClr val="accent1">
                    <a:lumMod val="45000"/>
                    <a:lumOff val="55000"/>
                  </a:schemeClr>
                </a:gs>
                <a:gs pos="47000">
                  <a:schemeClr val="accent1"/>
                </a:gs>
              </a:gsLst>
              <a:lin ang="5400000" scaled="1"/>
            </a:gradFill>
            <a:prstDash val="dashDot"/>
            <a:bevel/>
          </a:ln>
          <a:effectLst>
            <a:glow rad="63500">
              <a:srgbClr val="7030A0">
                <a:alpha val="40000"/>
              </a:srgbClr>
            </a:glow>
          </a:effectLst>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Myriad Pro Light" panose="020B0603030403020204" pitchFamily="34" charset="0"/>
                <a:cs typeface="Adobe Hebrew" panose="02040503050201020203" pitchFamily="18" charset="-79"/>
              </a:rPr>
              <a:t>Apple </a:t>
            </a:r>
            <a:r>
              <a:rPr lang="en-GB" dirty="0" smtClean="0">
                <a:latin typeface="Myriad Pro Light" panose="020B0603030403020204" pitchFamily="34" charset="0"/>
                <a:cs typeface="Adobe Hebrew" panose="02040503050201020203" pitchFamily="18" charset="-79"/>
              </a:rPr>
              <a:t>iMovies is another app that is included on the iPad for free. It is another good movie making app that has inbuilt effects.</a:t>
            </a:r>
            <a:endParaRPr lang="en-GB" dirty="0">
              <a:latin typeface="Myriad Pro Light" panose="020B0603030403020204" pitchFamily="34" charset="0"/>
              <a:cs typeface="Adobe Hebrew" panose="02040503050201020203" pitchFamily="18" charset="-79"/>
            </a:endParaRPr>
          </a:p>
        </p:txBody>
      </p:sp>
      <p:pic>
        <p:nvPicPr>
          <p:cNvPr id="4" name="Picture 3"/>
          <p:cNvPicPr>
            <a:picLocks noChangeAspect="1"/>
          </p:cNvPicPr>
          <p:nvPr/>
        </p:nvPicPr>
        <p:blipFill>
          <a:blip r:embed="rId2" cstate="print"/>
          <a:stretch>
            <a:fillRect/>
          </a:stretch>
        </p:blipFill>
        <p:spPr>
          <a:xfrm>
            <a:off x="0" y="0"/>
            <a:ext cx="6858000" cy="1121664"/>
          </a:xfrm>
          <a:prstGeom prst="rect">
            <a:avLst/>
          </a:prstGeom>
        </p:spPr>
      </p:pic>
      <p:pic>
        <p:nvPicPr>
          <p:cNvPr id="1026" name="Picture 2" descr="Image result for kings rocheste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56631" y="8441753"/>
            <a:ext cx="1173353" cy="586677"/>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4"/>
          <p:cNvSpPr/>
          <p:nvPr/>
        </p:nvSpPr>
        <p:spPr>
          <a:xfrm>
            <a:off x="1671399" y="548310"/>
            <a:ext cx="5368394"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@Mrs</a:t>
            </a:r>
            <a:r>
              <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_</a:t>
            </a: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Educate iPad Guide </a:t>
            </a:r>
          </a:p>
        </p:txBody>
      </p:sp>
      <p:sp>
        <p:nvSpPr>
          <p:cNvPr id="6" name="Rectangle 5"/>
          <p:cNvSpPr/>
          <p:nvPr/>
        </p:nvSpPr>
        <p:spPr>
          <a:xfrm>
            <a:off x="3111707" y="-212224"/>
            <a:ext cx="3842270" cy="923330"/>
          </a:xfrm>
          <a:prstGeom prst="rect">
            <a:avLst/>
          </a:prstGeom>
          <a:noFill/>
        </p:spPr>
        <p:txBody>
          <a:bodyPr wrap="none" lIns="91440" tIns="45720" rIns="91440" bIns="45720">
            <a:spAutoFit/>
          </a:bodyPr>
          <a:lstStyle/>
          <a:p>
            <a:pPr algn="ctr"/>
            <a:r>
              <a:rPr lang="en-US" sz="5400" b="1" spc="50" dirty="0" smtClean="0">
                <a:ln w="9525" cmpd="sng">
                  <a:solidFill>
                    <a:schemeClr val="accent1"/>
                  </a:solidFill>
                  <a:prstDash val="solid"/>
                </a:ln>
                <a:solidFill>
                  <a:srgbClr val="70AD47">
                    <a:tint val="1000"/>
                  </a:srgbClr>
                </a:solidFill>
                <a:effectLst>
                  <a:glow rad="38100">
                    <a:schemeClr val="accent1">
                      <a:alpha val="40000"/>
                    </a:schemeClr>
                  </a:glow>
                </a:effectLst>
              </a:rPr>
              <a:t>iMovies </a:t>
            </a:r>
            <a:r>
              <a:rPr 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App</a:t>
            </a:r>
          </a:p>
        </p:txBody>
      </p:sp>
      <p:pic>
        <p:nvPicPr>
          <p:cNvPr id="1028" name="Picture 4" descr="Image result for what is it"/>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19832433">
            <a:off x="-83095" y="1099847"/>
            <a:ext cx="1637832" cy="1637833"/>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11"/>
          <p:cNvPicPr>
            <a:picLocks noChangeAspect="1"/>
          </p:cNvPicPr>
          <p:nvPr/>
        </p:nvPicPr>
        <p:blipFill>
          <a:blip r:embed="rId5" cstate="print">
            <a:clrChange>
              <a:clrFrom>
                <a:srgbClr val="FFFFFF"/>
              </a:clrFrom>
              <a:clrTo>
                <a:srgbClr val="FFFFFF">
                  <a:alpha val="0"/>
                </a:srgbClr>
              </a:clrTo>
            </a:clrChange>
          </a:blip>
          <a:stretch>
            <a:fillRect/>
          </a:stretch>
        </p:blipFill>
        <p:spPr>
          <a:xfrm>
            <a:off x="4925568" y="2521731"/>
            <a:ext cx="2029052" cy="1819601"/>
          </a:xfrm>
          <a:prstGeom prst="rect">
            <a:avLst/>
          </a:prstGeom>
        </p:spPr>
      </p:pic>
      <p:pic>
        <p:nvPicPr>
          <p:cNvPr id="13" name="Picture 12"/>
          <p:cNvPicPr>
            <a:picLocks noChangeAspect="1"/>
          </p:cNvPicPr>
          <p:nvPr/>
        </p:nvPicPr>
        <p:blipFill>
          <a:blip r:embed="rId6" cstate="print">
            <a:clrChange>
              <a:clrFrom>
                <a:srgbClr val="FFFFFF"/>
              </a:clrFrom>
              <a:clrTo>
                <a:srgbClr val="FFFFFF">
                  <a:alpha val="0"/>
                </a:srgbClr>
              </a:clrTo>
            </a:clrChange>
          </a:blip>
          <a:stretch>
            <a:fillRect/>
          </a:stretch>
        </p:blipFill>
        <p:spPr>
          <a:xfrm>
            <a:off x="90165" y="4455385"/>
            <a:ext cx="1957399" cy="1735194"/>
          </a:xfrm>
          <a:prstGeom prst="rect">
            <a:avLst/>
          </a:prstGeom>
        </p:spPr>
      </p:pic>
      <p:pic>
        <p:nvPicPr>
          <p:cNvPr id="14" name="Picture 13"/>
          <p:cNvPicPr>
            <a:picLocks noChangeAspect="1"/>
          </p:cNvPicPr>
          <p:nvPr/>
        </p:nvPicPr>
        <p:blipFill>
          <a:blip r:embed="rId7" cstate="print">
            <a:clrChange>
              <a:clrFrom>
                <a:srgbClr val="FFFFFF"/>
              </a:clrFrom>
              <a:clrTo>
                <a:srgbClr val="FFFFFF">
                  <a:alpha val="0"/>
                </a:srgbClr>
              </a:clrTo>
            </a:clrChange>
          </a:blip>
          <a:stretch>
            <a:fillRect/>
          </a:stretch>
        </p:blipFill>
        <p:spPr>
          <a:xfrm>
            <a:off x="4828948" y="6272209"/>
            <a:ext cx="2029052" cy="2001219"/>
          </a:xfrm>
          <a:prstGeom prst="rect">
            <a:avLst/>
          </a:prstGeom>
        </p:spPr>
      </p:pic>
      <p:sp>
        <p:nvSpPr>
          <p:cNvPr id="15" name="Rounded Rectangle 14"/>
          <p:cNvSpPr/>
          <p:nvPr/>
        </p:nvSpPr>
        <p:spPr>
          <a:xfrm>
            <a:off x="195072" y="2779776"/>
            <a:ext cx="4730496" cy="1465639"/>
          </a:xfrm>
          <a:prstGeom prst="roundRect">
            <a:avLst/>
          </a:prstGeom>
          <a:solidFill>
            <a:srgbClr val="CC99FF"/>
          </a:solidFill>
          <a:effectLst>
            <a:glow rad="139700">
              <a:srgbClr val="7030A0">
                <a:alpha val="40000"/>
              </a:srgbClr>
            </a:glow>
            <a:innerShdw blurRad="114300">
              <a:prstClr val="black"/>
            </a:innerShdw>
          </a:effectLst>
          <a:scene3d>
            <a:camera prst="obliqueBottomRigh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smtClean="0">
                <a:latin typeface="Arial" pitchFamily="34" charset="0"/>
                <a:cs typeface="Arial" pitchFamily="34" charset="0"/>
              </a:rPr>
              <a:t>iMovie is great for making all kinds of movies and trailers. </a:t>
            </a:r>
            <a:r>
              <a:rPr lang="en-GB" dirty="0" smtClean="0">
                <a:latin typeface="Arial" pitchFamily="34" charset="0"/>
                <a:cs typeface="Arial" pitchFamily="34" charset="0"/>
              </a:rPr>
              <a:t>Hollywood-style trailers and stunning 4K-resolution movies. You can even start editing on iPhone or iPad, then finish on your Mac.</a:t>
            </a:r>
            <a:endParaRPr lang="en-GB" dirty="0">
              <a:latin typeface="Arial" pitchFamily="34" charset="0"/>
              <a:cs typeface="Arial" pitchFamily="34" charset="0"/>
            </a:endParaRPr>
          </a:p>
        </p:txBody>
      </p:sp>
      <p:sp>
        <p:nvSpPr>
          <p:cNvPr id="28" name="Rounded Rectangle 27"/>
          <p:cNvSpPr/>
          <p:nvPr/>
        </p:nvSpPr>
        <p:spPr>
          <a:xfrm>
            <a:off x="1990347" y="4638246"/>
            <a:ext cx="4730496" cy="1465639"/>
          </a:xfrm>
          <a:prstGeom prst="roundRect">
            <a:avLst/>
          </a:prstGeom>
          <a:solidFill>
            <a:srgbClr val="CC99FF"/>
          </a:solidFill>
          <a:effectLst>
            <a:glow rad="139700">
              <a:srgbClr val="7030A0">
                <a:alpha val="40000"/>
              </a:srgbClr>
            </a:glow>
            <a:innerShdw blurRad="114300">
              <a:prstClr val="black"/>
            </a:innerShdw>
          </a:effectLst>
          <a:scene3d>
            <a:camera prst="obliqueBottomRigh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smtClean="0">
                <a:latin typeface="Arial" pitchFamily="34" charset="0"/>
                <a:cs typeface="Arial" pitchFamily="34" charset="0"/>
              </a:rPr>
              <a:t>Using the iMovies App already built into the iPad pupils and staff can make videos at the click of one button that can be shared or downloaded. </a:t>
            </a:r>
            <a:endParaRPr lang="en-GB" dirty="0">
              <a:latin typeface="Arial" pitchFamily="34" charset="0"/>
              <a:cs typeface="Arial" pitchFamily="34" charset="0"/>
            </a:endParaRPr>
          </a:p>
        </p:txBody>
      </p:sp>
      <p:sp>
        <p:nvSpPr>
          <p:cNvPr id="29" name="Rounded Rectangle 28"/>
          <p:cNvSpPr/>
          <p:nvPr/>
        </p:nvSpPr>
        <p:spPr>
          <a:xfrm>
            <a:off x="2239278" y="6400799"/>
            <a:ext cx="2591514" cy="2535937"/>
          </a:xfrm>
          <a:prstGeom prst="roundRect">
            <a:avLst/>
          </a:prstGeom>
          <a:solidFill>
            <a:srgbClr val="CC99FF"/>
          </a:solidFill>
          <a:effectLst>
            <a:glow rad="139700">
              <a:srgbClr val="7030A0">
                <a:alpha val="40000"/>
              </a:srgbClr>
            </a:glow>
            <a:innerShdw blurRad="114300">
              <a:prstClr val="black"/>
            </a:innerShdw>
          </a:effectLst>
          <a:scene3d>
            <a:camera prst="obliqueBottomRigh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a:latin typeface="Arial" pitchFamily="34" charset="0"/>
                <a:cs typeface="Arial" pitchFamily="34" charset="0"/>
              </a:rPr>
              <a:t>This app is great for-</a:t>
            </a:r>
          </a:p>
          <a:p>
            <a:pPr marL="285750" indent="-285750">
              <a:buFont typeface="Arial" panose="020B0604020202020204" pitchFamily="34" charset="0"/>
              <a:buChar char="•"/>
            </a:pPr>
            <a:r>
              <a:rPr lang="en-GB" dirty="0">
                <a:latin typeface="Arial" pitchFamily="34" charset="0"/>
                <a:cs typeface="Arial" pitchFamily="34" charset="0"/>
              </a:rPr>
              <a:t>Explaining a topic</a:t>
            </a:r>
          </a:p>
          <a:p>
            <a:pPr marL="285750" indent="-285750">
              <a:buFont typeface="Arial" panose="020B0604020202020204" pitchFamily="34" charset="0"/>
              <a:buChar char="•"/>
            </a:pPr>
            <a:r>
              <a:rPr lang="en-GB" dirty="0">
                <a:latin typeface="Arial" pitchFamily="34" charset="0"/>
                <a:cs typeface="Arial" pitchFamily="34" charset="0"/>
              </a:rPr>
              <a:t>Giving feedback</a:t>
            </a:r>
          </a:p>
          <a:p>
            <a:pPr marL="285750" indent="-285750">
              <a:buFont typeface="Arial" panose="020B0604020202020204" pitchFamily="34" charset="0"/>
              <a:buChar char="•"/>
            </a:pPr>
            <a:r>
              <a:rPr lang="en-GB" dirty="0">
                <a:latin typeface="Arial" pitchFamily="34" charset="0"/>
                <a:cs typeface="Arial" pitchFamily="34" charset="0"/>
              </a:rPr>
              <a:t>Examine photos</a:t>
            </a:r>
          </a:p>
          <a:p>
            <a:pPr marL="285750" indent="-285750">
              <a:buFont typeface="Arial" panose="020B0604020202020204" pitchFamily="34" charset="0"/>
              <a:buChar char="•"/>
            </a:pPr>
            <a:r>
              <a:rPr lang="en-GB" dirty="0">
                <a:latin typeface="Arial" pitchFamily="34" charset="0"/>
                <a:cs typeface="Arial" pitchFamily="34" charset="0"/>
              </a:rPr>
              <a:t>Give instructions</a:t>
            </a:r>
          </a:p>
          <a:p>
            <a:pPr marL="285750" indent="-285750">
              <a:buFont typeface="Arial" panose="020B0604020202020204" pitchFamily="34" charset="0"/>
              <a:buChar char="•"/>
            </a:pPr>
            <a:r>
              <a:rPr lang="en-GB" dirty="0">
                <a:latin typeface="Arial" pitchFamily="34" charset="0"/>
                <a:cs typeface="Arial" pitchFamily="34" charset="0"/>
              </a:rPr>
              <a:t>Overviews</a:t>
            </a:r>
          </a:p>
          <a:p>
            <a:pPr marL="285750" indent="-285750">
              <a:buFont typeface="Arial" panose="020B0604020202020204" pitchFamily="34" charset="0"/>
              <a:buChar char="•"/>
            </a:pPr>
            <a:r>
              <a:rPr lang="en-GB" dirty="0">
                <a:latin typeface="Arial" pitchFamily="34" charset="0"/>
                <a:cs typeface="Arial" pitchFamily="34" charset="0"/>
              </a:rPr>
              <a:t>Trailers</a:t>
            </a:r>
          </a:p>
          <a:p>
            <a:pPr marL="285750" indent="-285750">
              <a:buFont typeface="Arial" panose="020B0604020202020204" pitchFamily="34" charset="0"/>
              <a:buChar char="•"/>
            </a:pPr>
            <a:r>
              <a:rPr lang="en-GB" dirty="0">
                <a:latin typeface="Arial" pitchFamily="34" charset="0"/>
                <a:cs typeface="Arial" pitchFamily="34" charset="0"/>
              </a:rPr>
              <a:t>Roleplays</a:t>
            </a:r>
          </a:p>
        </p:txBody>
      </p:sp>
      <p:sp>
        <p:nvSpPr>
          <p:cNvPr id="2050" name="AutoShape 2" descr="Image result for imovi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pic>
        <p:nvPicPr>
          <p:cNvPr id="2052" name="Picture 4" descr="Image result for imovies"/>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rot="1192128">
            <a:off x="4951562" y="1056935"/>
            <a:ext cx="2136955" cy="1572235"/>
          </a:xfrm>
          <a:prstGeom prst="rect">
            <a:avLst/>
          </a:prstGeom>
          <a:noFill/>
        </p:spPr>
      </p:pic>
      <p:pic>
        <p:nvPicPr>
          <p:cNvPr id="2054" name="Picture 6" descr="Image result for imovies example"/>
          <p:cNvPicPr>
            <a:picLocks noChangeAspect="1" noChangeArrowheads="1"/>
          </p:cNvPicPr>
          <p:nvPr/>
        </p:nvPicPr>
        <p:blipFill>
          <a:blip r:embed="rId9" cstate="print"/>
          <a:srcRect l="50089"/>
          <a:stretch>
            <a:fillRect/>
          </a:stretch>
        </p:blipFill>
        <p:spPr bwMode="auto">
          <a:xfrm>
            <a:off x="189783" y="6245523"/>
            <a:ext cx="1863305" cy="2846717"/>
          </a:xfrm>
          <a:prstGeom prst="rect">
            <a:avLst/>
          </a:prstGeom>
          <a:noFill/>
        </p:spPr>
      </p:pic>
    </p:spTree>
    <p:extLst>
      <p:ext uri="{BB962C8B-B14F-4D97-AF65-F5344CB8AC3E}">
        <p14:creationId xmlns:p14="http://schemas.microsoft.com/office/powerpoint/2010/main" xmlns="" val="3872597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clrChange>
              <a:clrFrom>
                <a:srgbClr val="FFFFFF"/>
              </a:clrFrom>
              <a:clrTo>
                <a:srgbClr val="FFFFFF">
                  <a:alpha val="0"/>
                </a:srgbClr>
              </a:clrTo>
            </a:clrChange>
          </a:blip>
          <a:stretch>
            <a:fillRect/>
          </a:stretch>
        </p:blipFill>
        <p:spPr>
          <a:xfrm>
            <a:off x="-121920" y="7433190"/>
            <a:ext cx="1957399" cy="1735194"/>
          </a:xfrm>
          <a:prstGeom prst="rect">
            <a:avLst/>
          </a:prstGeom>
        </p:spPr>
      </p:pic>
      <p:sp>
        <p:nvSpPr>
          <p:cNvPr id="63" name="Rounded Rectangle 62"/>
          <p:cNvSpPr/>
          <p:nvPr/>
        </p:nvSpPr>
        <p:spPr>
          <a:xfrm>
            <a:off x="1710375" y="7559412"/>
            <a:ext cx="4999343" cy="1465639"/>
          </a:xfrm>
          <a:prstGeom prst="roundRect">
            <a:avLst/>
          </a:prstGeom>
          <a:effectLst>
            <a:glow rad="139700">
              <a:schemeClr val="accent1">
                <a:satMod val="175000"/>
                <a:alpha val="40000"/>
              </a:schemeClr>
            </a:glow>
            <a:innerShdw blurRad="114300">
              <a:prstClr val="black"/>
            </a:innerShdw>
          </a:effectLst>
          <a:scene3d>
            <a:camera prst="obliqueBottomRigh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rtlCol="0" anchor="ctr"/>
          <a:lstStyle/>
          <a:p>
            <a:pPr marL="715963" algn="ctr" defTabSz="803275"/>
            <a:r>
              <a:rPr lang="en-GB" sz="1400" dirty="0">
                <a:latin typeface="Myriad Pro Light" panose="020B0603030403020204" pitchFamily="34" charset="0"/>
              </a:rPr>
              <a:t>Find out more using one of these links – </a:t>
            </a:r>
            <a:endParaRPr lang="en-GB" sz="1400" dirty="0" smtClean="0">
              <a:latin typeface="Myriad Pro Light" panose="020B0603030403020204" pitchFamily="34" charset="0"/>
            </a:endParaRPr>
          </a:p>
          <a:p>
            <a:pPr marL="715963" algn="ctr" defTabSz="803275"/>
            <a:r>
              <a:rPr lang="en-GB" sz="1400" dirty="0" smtClean="0">
                <a:hlinkClick r:id="rId3"/>
              </a:rPr>
              <a:t>https://</a:t>
            </a:r>
            <a:r>
              <a:rPr lang="en-GB" sz="1400" dirty="0" smtClean="0">
                <a:hlinkClick r:id="rId3"/>
              </a:rPr>
              <a:t>www.youtube.com/watch?v=gdEUZY4wStI</a:t>
            </a:r>
            <a:endParaRPr lang="en-GB" sz="1400" dirty="0" smtClean="0"/>
          </a:p>
          <a:p>
            <a:pPr marL="715963" algn="ctr" defTabSz="803275"/>
            <a:r>
              <a:rPr lang="en-GB" sz="1400" dirty="0" smtClean="0">
                <a:hlinkClick r:id="rId4"/>
              </a:rPr>
              <a:t>https://</a:t>
            </a:r>
            <a:r>
              <a:rPr lang="en-GB" sz="1400" dirty="0" smtClean="0">
                <a:hlinkClick r:id="rId4"/>
              </a:rPr>
              <a:t>support.apple.com/en-gb/imovie</a:t>
            </a:r>
            <a:endParaRPr lang="en-GB" sz="1400" dirty="0" smtClean="0"/>
          </a:p>
          <a:p>
            <a:pPr marL="715963" algn="ctr" defTabSz="803275"/>
            <a:r>
              <a:rPr lang="en-GB" sz="1400" dirty="0" smtClean="0">
                <a:hlinkClick r:id="rId5"/>
              </a:rPr>
              <a:t>https://www.igeeksblog.com/how-to-create-movie-with-imovie-app-on-ipad</a:t>
            </a:r>
            <a:r>
              <a:rPr lang="en-GB" sz="1400" dirty="0" smtClean="0">
                <a:hlinkClick r:id="rId5"/>
              </a:rPr>
              <a:t>/</a:t>
            </a:r>
            <a:endParaRPr lang="en-GB" sz="1400" dirty="0">
              <a:latin typeface="Myriad Pro Light" panose="020B0603030403020204" pitchFamily="34" charset="0"/>
            </a:endParaRPr>
          </a:p>
        </p:txBody>
      </p:sp>
      <p:pic>
        <p:nvPicPr>
          <p:cNvPr id="2065" name="Picture 12" descr="Image result for internet logo"/>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597026" y="7500837"/>
            <a:ext cx="1034964" cy="1524214"/>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Image result for imovies example"/>
          <p:cNvPicPr>
            <a:picLocks noChangeAspect="1" noChangeArrowheads="1"/>
          </p:cNvPicPr>
          <p:nvPr/>
        </p:nvPicPr>
        <p:blipFill>
          <a:blip r:embed="rId7" cstate="print"/>
          <a:srcRect r="50189"/>
          <a:stretch>
            <a:fillRect/>
          </a:stretch>
        </p:blipFill>
        <p:spPr bwMode="auto">
          <a:xfrm>
            <a:off x="86264" y="69011"/>
            <a:ext cx="2122099" cy="3571335"/>
          </a:xfrm>
          <a:prstGeom prst="rect">
            <a:avLst/>
          </a:prstGeom>
          <a:noFill/>
        </p:spPr>
      </p:pic>
      <p:pic>
        <p:nvPicPr>
          <p:cNvPr id="1028" name="Picture 4" descr="Image result for imovie ipad"/>
          <p:cNvPicPr>
            <a:picLocks noChangeAspect="1" noChangeArrowheads="1"/>
          </p:cNvPicPr>
          <p:nvPr/>
        </p:nvPicPr>
        <p:blipFill>
          <a:blip r:embed="rId8" cstate="print"/>
          <a:srcRect/>
          <a:stretch>
            <a:fillRect/>
          </a:stretch>
        </p:blipFill>
        <p:spPr bwMode="auto">
          <a:xfrm>
            <a:off x="2363638" y="5472262"/>
            <a:ext cx="4494362" cy="1908562"/>
          </a:xfrm>
          <a:prstGeom prst="rect">
            <a:avLst/>
          </a:prstGeom>
          <a:noFill/>
        </p:spPr>
      </p:pic>
      <p:pic>
        <p:nvPicPr>
          <p:cNvPr id="1030" name="Picture 6" descr="Image result for imovie ipad"/>
          <p:cNvPicPr>
            <a:picLocks noChangeAspect="1" noChangeArrowheads="1"/>
          </p:cNvPicPr>
          <p:nvPr/>
        </p:nvPicPr>
        <p:blipFill>
          <a:blip r:embed="rId9" cstate="print"/>
          <a:srcRect/>
          <a:stretch>
            <a:fillRect/>
          </a:stretch>
        </p:blipFill>
        <p:spPr bwMode="auto">
          <a:xfrm>
            <a:off x="2373326" y="1466492"/>
            <a:ext cx="4484674" cy="2380889"/>
          </a:xfrm>
          <a:prstGeom prst="rect">
            <a:avLst/>
          </a:prstGeom>
          <a:noFill/>
        </p:spPr>
      </p:pic>
      <p:sp>
        <p:nvSpPr>
          <p:cNvPr id="42" name="TextBox 41"/>
          <p:cNvSpPr txBox="1"/>
          <p:nvPr/>
        </p:nvSpPr>
        <p:spPr>
          <a:xfrm>
            <a:off x="2366736" y="51756"/>
            <a:ext cx="2653837" cy="1384995"/>
          </a:xfrm>
          <a:prstGeom prst="rect">
            <a:avLst/>
          </a:prstGeom>
          <a:noFill/>
        </p:spPr>
        <p:txBody>
          <a:bodyPr wrap="square" rtlCol="0">
            <a:spAutoFit/>
          </a:bodyPr>
          <a:lstStyle/>
          <a:p>
            <a:pPr algn="ctr"/>
            <a:r>
              <a:rPr lang="en-GB" sz="1200" dirty="0" smtClean="0">
                <a:latin typeface="Myriad Pro Light" panose="020B0603030403020204" pitchFamily="34" charset="0"/>
              </a:rPr>
              <a:t>Firstly you need to pick either a trailer or a movie. A trailer will give you sections that must be filled in and some themes. It’s good to use but can be time consuming to sort it all. Movies allows you to add in what you’d like and when.  </a:t>
            </a:r>
            <a:endParaRPr lang="en-GB" sz="1200" dirty="0">
              <a:latin typeface="Myriad Pro Light" panose="020B0603030403020204" pitchFamily="34" charset="0"/>
            </a:endParaRPr>
          </a:p>
        </p:txBody>
      </p:sp>
      <p:pic>
        <p:nvPicPr>
          <p:cNvPr id="43" name="Picture 2" descr="Image result for &quot;get started&quot; circle"/>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b="8737"/>
          <a:stretch/>
        </p:blipFill>
        <p:spPr bwMode="auto">
          <a:xfrm rot="2740281">
            <a:off x="5085752" y="14625"/>
            <a:ext cx="1710703" cy="1422675"/>
          </a:xfrm>
          <a:prstGeom prst="rect">
            <a:avLst/>
          </a:prstGeom>
          <a:noFill/>
          <a:extLst>
            <a:ext uri="{909E8E84-426E-40DD-AFC4-6F175D3DCCD1}">
              <a14:hiddenFill xmlns:a14="http://schemas.microsoft.com/office/drawing/2010/main" xmlns="">
                <a:solidFill>
                  <a:srgbClr val="FFFFFF"/>
                </a:solidFill>
              </a14:hiddenFill>
            </a:ext>
          </a:extLst>
        </p:spPr>
      </p:pic>
      <p:cxnSp>
        <p:nvCxnSpPr>
          <p:cNvPr id="44" name="Straight Arrow Connector 43"/>
          <p:cNvCxnSpPr/>
          <p:nvPr/>
        </p:nvCxnSpPr>
        <p:spPr>
          <a:xfrm flipH="1">
            <a:off x="1396527" y="862642"/>
            <a:ext cx="949858" cy="1338485"/>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pic>
        <p:nvPicPr>
          <p:cNvPr id="1031" name="Picture 7"/>
          <p:cNvPicPr>
            <a:picLocks noChangeAspect="1" noChangeArrowheads="1"/>
          </p:cNvPicPr>
          <p:nvPr/>
        </p:nvPicPr>
        <p:blipFill>
          <a:blip r:embed="rId11" cstate="print"/>
          <a:srcRect/>
          <a:stretch>
            <a:fillRect/>
          </a:stretch>
        </p:blipFill>
        <p:spPr bwMode="auto">
          <a:xfrm>
            <a:off x="138024" y="3726613"/>
            <a:ext cx="2087683" cy="3679685"/>
          </a:xfrm>
          <a:prstGeom prst="rect">
            <a:avLst/>
          </a:prstGeom>
          <a:noFill/>
          <a:ln w="9525">
            <a:noFill/>
            <a:miter lim="800000"/>
            <a:headEnd/>
            <a:tailEnd/>
          </a:ln>
        </p:spPr>
      </p:pic>
      <p:sp>
        <p:nvSpPr>
          <p:cNvPr id="48" name="TextBox 47"/>
          <p:cNvSpPr txBox="1"/>
          <p:nvPr/>
        </p:nvSpPr>
        <p:spPr>
          <a:xfrm>
            <a:off x="2156825" y="4051538"/>
            <a:ext cx="879671" cy="1200329"/>
          </a:xfrm>
          <a:prstGeom prst="rect">
            <a:avLst/>
          </a:prstGeom>
          <a:noFill/>
        </p:spPr>
        <p:txBody>
          <a:bodyPr wrap="square" rtlCol="0">
            <a:spAutoFit/>
          </a:bodyPr>
          <a:lstStyle/>
          <a:p>
            <a:pPr algn="ctr"/>
            <a:r>
              <a:rPr lang="en-GB" sz="1200" dirty="0" smtClean="0">
                <a:latin typeface="Myriad Pro Light" panose="020B0603030403020204" pitchFamily="34" charset="0"/>
              </a:rPr>
              <a:t>Te get going in movie click down here!</a:t>
            </a:r>
            <a:endParaRPr lang="en-GB" sz="1200" dirty="0">
              <a:latin typeface="Myriad Pro Light" panose="020B0603030403020204" pitchFamily="34" charset="0"/>
            </a:endParaRPr>
          </a:p>
        </p:txBody>
      </p:sp>
      <p:cxnSp>
        <p:nvCxnSpPr>
          <p:cNvPr id="49" name="Straight Arrow Connector 48"/>
          <p:cNvCxnSpPr/>
          <p:nvPr/>
        </p:nvCxnSpPr>
        <p:spPr>
          <a:xfrm flipH="1">
            <a:off x="1242204" y="4948688"/>
            <a:ext cx="1153064" cy="2211237"/>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pic>
        <p:nvPicPr>
          <p:cNvPr id="1033" name="Picture 9" descr="Related image"/>
          <p:cNvPicPr>
            <a:picLocks noChangeAspect="1" noChangeArrowheads="1"/>
          </p:cNvPicPr>
          <p:nvPr/>
        </p:nvPicPr>
        <p:blipFill>
          <a:blip r:embed="rId12" cstate="print"/>
          <a:srcRect/>
          <a:stretch>
            <a:fillRect/>
          </a:stretch>
        </p:blipFill>
        <p:spPr bwMode="auto">
          <a:xfrm>
            <a:off x="2977040" y="3968151"/>
            <a:ext cx="552092" cy="552092"/>
          </a:xfrm>
          <a:prstGeom prst="rect">
            <a:avLst/>
          </a:prstGeom>
          <a:noFill/>
        </p:spPr>
      </p:pic>
      <p:sp>
        <p:nvSpPr>
          <p:cNvPr id="52" name="TextBox 51"/>
          <p:cNvSpPr txBox="1"/>
          <p:nvPr/>
        </p:nvSpPr>
        <p:spPr>
          <a:xfrm>
            <a:off x="4537494" y="3893386"/>
            <a:ext cx="2320506" cy="461665"/>
          </a:xfrm>
          <a:prstGeom prst="rect">
            <a:avLst/>
          </a:prstGeom>
          <a:noFill/>
        </p:spPr>
        <p:txBody>
          <a:bodyPr wrap="square" rtlCol="0">
            <a:spAutoFit/>
          </a:bodyPr>
          <a:lstStyle/>
          <a:p>
            <a:pPr algn="ctr"/>
            <a:r>
              <a:rPr lang="en-GB" sz="1200" dirty="0" smtClean="0">
                <a:latin typeface="Myriad Pro Light" panose="020B0603030403020204" pitchFamily="34" charset="0"/>
              </a:rPr>
              <a:t>Want to change the theme? Look for the cog button here!</a:t>
            </a:r>
            <a:endParaRPr lang="en-GB" sz="1200" dirty="0">
              <a:latin typeface="Myriad Pro Light" panose="020B0603030403020204" pitchFamily="34" charset="0"/>
            </a:endParaRPr>
          </a:p>
        </p:txBody>
      </p:sp>
      <p:cxnSp>
        <p:nvCxnSpPr>
          <p:cNvPr id="53" name="Straight Arrow Connector 52"/>
          <p:cNvCxnSpPr/>
          <p:nvPr/>
        </p:nvCxnSpPr>
        <p:spPr>
          <a:xfrm flipV="1">
            <a:off x="5762445" y="1639020"/>
            <a:ext cx="879895" cy="2415395"/>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65" name="TextBox 64"/>
          <p:cNvSpPr txBox="1"/>
          <p:nvPr/>
        </p:nvSpPr>
        <p:spPr>
          <a:xfrm>
            <a:off x="4641011" y="4313206"/>
            <a:ext cx="2147977" cy="1200329"/>
          </a:xfrm>
          <a:prstGeom prst="rect">
            <a:avLst/>
          </a:prstGeom>
          <a:noFill/>
        </p:spPr>
        <p:txBody>
          <a:bodyPr wrap="square" rtlCol="0">
            <a:spAutoFit/>
          </a:bodyPr>
          <a:lstStyle/>
          <a:p>
            <a:pPr algn="ctr"/>
            <a:r>
              <a:rPr lang="en-GB" sz="1200" dirty="0" smtClean="0">
                <a:latin typeface="Myriad Pro Light" panose="020B0603030403020204" pitchFamily="34" charset="0"/>
              </a:rPr>
              <a:t>If you click on the image or photo then you can add titles and change the image here. TIP: Change the section that says centre of lower for different type of titles. </a:t>
            </a:r>
            <a:endParaRPr lang="en-GB" sz="1200" dirty="0">
              <a:latin typeface="Myriad Pro Light" panose="020B0603030403020204" pitchFamily="34" charset="0"/>
            </a:endParaRPr>
          </a:p>
        </p:txBody>
      </p:sp>
      <p:sp>
        <p:nvSpPr>
          <p:cNvPr id="1035" name="AutoShape 11" descr="Image result for plus butt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7" name="AutoShape 13" descr="Image result for plus butt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39" name="Picture 15" descr="Related image"/>
          <p:cNvPicPr>
            <a:picLocks noChangeAspect="1" noChangeArrowheads="1"/>
          </p:cNvPicPr>
          <p:nvPr/>
        </p:nvPicPr>
        <p:blipFill>
          <a:blip r:embed="rId13" cstate="print"/>
          <a:srcRect/>
          <a:stretch>
            <a:fillRect/>
          </a:stretch>
        </p:blipFill>
        <p:spPr bwMode="auto">
          <a:xfrm>
            <a:off x="2881522" y="4550433"/>
            <a:ext cx="746185" cy="746185"/>
          </a:xfrm>
          <a:prstGeom prst="rect">
            <a:avLst/>
          </a:prstGeom>
          <a:noFill/>
        </p:spPr>
      </p:pic>
      <p:cxnSp>
        <p:nvCxnSpPr>
          <p:cNvPr id="66" name="Straight Arrow Connector 65"/>
          <p:cNvCxnSpPr/>
          <p:nvPr/>
        </p:nvCxnSpPr>
        <p:spPr>
          <a:xfrm flipH="1">
            <a:off x="4913229" y="5469147"/>
            <a:ext cx="624929" cy="1697920"/>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68" name="TextBox 67"/>
          <p:cNvSpPr txBox="1"/>
          <p:nvPr/>
        </p:nvSpPr>
        <p:spPr>
          <a:xfrm>
            <a:off x="3534175" y="3945145"/>
            <a:ext cx="1055077" cy="1446550"/>
          </a:xfrm>
          <a:prstGeom prst="rect">
            <a:avLst/>
          </a:prstGeom>
          <a:noFill/>
        </p:spPr>
        <p:txBody>
          <a:bodyPr wrap="square" rtlCol="0">
            <a:spAutoFit/>
          </a:bodyPr>
          <a:lstStyle/>
          <a:p>
            <a:pPr algn="ctr"/>
            <a:r>
              <a:rPr lang="en-GB" sz="1100" dirty="0" smtClean="0">
                <a:solidFill>
                  <a:srgbClr val="FF0000"/>
                </a:solidFill>
                <a:latin typeface="Myriad Pro Light" panose="020B0603030403020204" pitchFamily="34" charset="0"/>
              </a:rPr>
              <a:t>Don’t forget that cogs buttons are for changing something and plus buttons add something</a:t>
            </a:r>
            <a:endParaRPr lang="en-GB" sz="1100" dirty="0">
              <a:solidFill>
                <a:srgbClr val="FF0000"/>
              </a:solidFill>
              <a:latin typeface="Myriad Pro Light" panose="020B0603030403020204" pitchFamily="34" charset="0"/>
            </a:endParaRPr>
          </a:p>
        </p:txBody>
      </p:sp>
    </p:spTree>
    <p:extLst>
      <p:ext uri="{BB962C8B-B14F-4D97-AF65-F5344CB8AC3E}">
        <p14:creationId xmlns:p14="http://schemas.microsoft.com/office/powerpoint/2010/main" xmlns="" val="5036368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209</TotalTime>
  <Words>253</Words>
  <Application>Microsoft Office PowerPoint</Application>
  <PresentationFormat>On-screen Show (4:3)</PresentationFormat>
  <Paragraphs>22</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Slide 1</vt:lpstr>
      <vt:lpstr>Slide 2</vt:lpstr>
    </vt:vector>
  </TitlesOfParts>
  <Company>King's School Rochester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 George</dc:creator>
  <cp:lastModifiedBy>LG</cp:lastModifiedBy>
  <cp:revision>13</cp:revision>
  <dcterms:created xsi:type="dcterms:W3CDTF">2019-06-12T11:29:14Z</dcterms:created>
  <dcterms:modified xsi:type="dcterms:W3CDTF">2019-06-12T17:55:33Z</dcterms:modified>
</cp:coreProperties>
</file>