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55" d="100"/>
          <a:sy n="55" d="100"/>
        </p:scale>
        <p:origin x="-2184" y="-102"/>
      </p:cViewPr>
      <p:guideLst>
        <p:guide orient="horz" pos="2880"/>
        <p:guide pos="216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952220B-8716-48DF-B0B3-192BB915C3D6}" type="datetimeFigureOut">
              <a:rPr lang="en-GB" smtClean="0"/>
              <a:pPr/>
              <a:t>13/06/2019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 xmlns:p14="http://schemas.microsoft.com/office/powerpoint/2010/main" val="1279630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52220B-8716-48DF-B0B3-192BB915C3D6}" type="datetimeFigureOut">
              <a:rPr lang="en-GB" smtClean="0"/>
              <a:pPr/>
              <a:t>13/06/2019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 xmlns:p14="http://schemas.microsoft.com/office/powerpoint/2010/main" val="114124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52220B-8716-48DF-B0B3-192BB915C3D6}" type="datetimeFigureOut">
              <a:rPr lang="en-GB" smtClean="0"/>
              <a:pPr/>
              <a:t>13/06/2019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 xmlns:p14="http://schemas.microsoft.com/office/powerpoint/2010/main" val="15683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52220B-8716-48DF-B0B3-192BB915C3D6}" type="datetimeFigureOut">
              <a:rPr lang="en-GB" smtClean="0"/>
              <a:pPr/>
              <a:t>13/06/2019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 xmlns:p14="http://schemas.microsoft.com/office/powerpoint/2010/main" val="2743612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952220B-8716-48DF-B0B3-192BB915C3D6}" type="datetimeFigureOut">
              <a:rPr lang="en-GB" smtClean="0"/>
              <a:pPr/>
              <a:t>13/06/2019</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 xmlns:p14="http://schemas.microsoft.com/office/powerpoint/2010/main" val="221571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52220B-8716-48DF-B0B3-192BB915C3D6}" type="datetimeFigureOut">
              <a:rPr lang="en-GB" smtClean="0"/>
              <a:pPr/>
              <a:t>13/06/2019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 xmlns:p14="http://schemas.microsoft.com/office/powerpoint/2010/main" val="124674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52220B-8716-48DF-B0B3-192BB915C3D6}" type="datetimeFigureOut">
              <a:rPr lang="en-GB" smtClean="0"/>
              <a:pPr/>
              <a:t>13/06/2019</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 xmlns:p14="http://schemas.microsoft.com/office/powerpoint/2010/main" val="3104823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952220B-8716-48DF-B0B3-192BB915C3D6}" type="datetimeFigureOut">
              <a:rPr lang="en-GB" smtClean="0"/>
              <a:pPr/>
              <a:t>13/06/2019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 xmlns:p14="http://schemas.microsoft.com/office/powerpoint/2010/main" val="2420222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952220B-8716-48DF-B0B3-192BB915C3D6}" type="datetimeFigureOut">
              <a:rPr lang="en-GB" smtClean="0"/>
              <a:pPr/>
              <a:t>13/06/2019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 xmlns:p14="http://schemas.microsoft.com/office/powerpoint/2010/main" val="1799802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52220B-8716-48DF-B0B3-192BB915C3D6}" type="datetimeFigureOut">
              <a:rPr lang="en-GB" smtClean="0"/>
              <a:pPr/>
              <a:t>13/06/2019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 xmlns:p14="http://schemas.microsoft.com/office/powerpoint/2010/main" val="1068337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52220B-8716-48DF-B0B3-192BB915C3D6}" type="datetimeFigureOut">
              <a:rPr lang="en-GB" smtClean="0"/>
              <a:pPr/>
              <a:t>13/06/2019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3E8CC67-A9DA-439F-B48F-1F3BD0F98046}" type="slidenum">
              <a:rPr lang="en-GB" smtClean="0"/>
              <a:pPr/>
              <a:t>‹#›</a:t>
            </a:fld>
            <a:endParaRPr lang="en-GB" dirty="0"/>
          </a:p>
        </p:txBody>
      </p:sp>
    </p:spTree>
    <p:extLst>
      <p:ext uri="{BB962C8B-B14F-4D97-AF65-F5344CB8AC3E}">
        <p14:creationId xmlns="" xmlns:p14="http://schemas.microsoft.com/office/powerpoint/2010/main" val="2687072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0952220B-8716-48DF-B0B3-192BB915C3D6}" type="datetimeFigureOut">
              <a:rPr lang="en-GB" smtClean="0"/>
              <a:pPr/>
              <a:t>13/06/2019</a:t>
            </a:fld>
            <a:endParaRPr lang="en-GB"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C3E8CC67-A9DA-439F-B48F-1F3BD0F98046}" type="slidenum">
              <a:rPr lang="en-GB" smtClean="0"/>
              <a:pPr/>
              <a:t>‹#›</a:t>
            </a:fld>
            <a:endParaRPr lang="en-GB" dirty="0"/>
          </a:p>
        </p:txBody>
      </p:sp>
    </p:spTree>
    <p:extLst>
      <p:ext uri="{BB962C8B-B14F-4D97-AF65-F5344CB8AC3E}">
        <p14:creationId xmlns="" xmlns:p14="http://schemas.microsoft.com/office/powerpoint/2010/main" val="41681445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2.png"/><Relationship Id="rId7" Type="http://schemas.openxmlformats.org/officeDocument/2006/relationships/hyperlink" Target="https://twitter.com/search?q=%23AppleEDUchat&amp;src=tyah&amp;lang=en-gb"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www.apple.com/uk/education/apple-teacher/" TargetMode="External"/><Relationship Id="rId11" Type="http://schemas.openxmlformats.org/officeDocument/2006/relationships/image" Target="../media/image6.png"/><Relationship Id="rId5" Type="http://schemas.openxmlformats.org/officeDocument/2006/relationships/hyperlink" Target="http://www.trams.co.uk/ipad-training" TargetMode="External"/><Relationship Id="rId10" Type="http://schemas.openxmlformats.org/officeDocument/2006/relationships/image" Target="../media/image5.jpeg"/><Relationship Id="rId4" Type="http://schemas.openxmlformats.org/officeDocument/2006/relationships/hyperlink" Target="https://www.apple.com/uk/education/everyone-can-create/" TargetMode="Externa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Pentagon 28"/>
          <p:cNvSpPr/>
          <p:nvPr/>
        </p:nvSpPr>
        <p:spPr>
          <a:xfrm flipH="1">
            <a:off x="1354347" y="6947141"/>
            <a:ext cx="5227608" cy="1535500"/>
          </a:xfrm>
          <a:prstGeom prst="homePlate">
            <a:avLst/>
          </a:prstGeom>
          <a:effectLst>
            <a:glow rad="139700">
              <a:schemeClr val="accent1">
                <a:satMod val="175000"/>
                <a:alpha val="40000"/>
              </a:schemeClr>
            </a:glow>
          </a:effectLst>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sp3d extrusionH="57150">
              <a:bevelT w="38100" h="38100"/>
            </a:sp3d>
          </a:bodyPr>
          <a:lstStyle/>
          <a:p>
            <a:pPr algn="ctr"/>
            <a:r>
              <a:rPr lang="en-GB" sz="1500" dirty="0" smtClean="0">
                <a:latin typeface="Arial" pitchFamily="34" charset="0"/>
                <a:cs typeface="Arial" pitchFamily="34" charset="0"/>
              </a:rPr>
              <a:t>Every Tuesday, on Twitter, if you search for #</a:t>
            </a:r>
            <a:r>
              <a:rPr lang="en-GB" sz="1500" dirty="0" err="1" smtClean="0">
                <a:latin typeface="Arial" pitchFamily="34" charset="0"/>
                <a:cs typeface="Arial" pitchFamily="34" charset="0"/>
              </a:rPr>
              <a:t>AppleEDUChat</a:t>
            </a:r>
            <a:r>
              <a:rPr lang="en-GB" sz="1500" dirty="0" smtClean="0">
                <a:latin typeface="Arial" pitchFamily="34" charset="0"/>
                <a:cs typeface="Arial" pitchFamily="34" charset="0"/>
              </a:rPr>
              <a:t> then you can see loads of people discussing certain apps of ideas about using iPads in school. Plus you can find out the main game players in the Apple iPad Education world, opening your door to a free source of information. Basically free CPD!</a:t>
            </a:r>
            <a:endParaRPr lang="en-GB" sz="1500" dirty="0">
              <a:latin typeface="Arial" pitchFamily="34" charset="0"/>
              <a:cs typeface="Arial" pitchFamily="34" charset="0"/>
            </a:endParaRPr>
          </a:p>
        </p:txBody>
      </p:sp>
      <p:pic>
        <p:nvPicPr>
          <p:cNvPr id="4" name="Picture 3"/>
          <p:cNvPicPr>
            <a:picLocks noChangeAspect="1"/>
          </p:cNvPicPr>
          <p:nvPr/>
        </p:nvPicPr>
        <p:blipFill>
          <a:blip r:embed="rId2" cstate="print"/>
          <a:stretch>
            <a:fillRect/>
          </a:stretch>
        </p:blipFill>
        <p:spPr>
          <a:xfrm>
            <a:off x="0" y="0"/>
            <a:ext cx="6858000" cy="1121664"/>
          </a:xfrm>
          <a:prstGeom prst="rect">
            <a:avLst/>
          </a:prstGeom>
        </p:spPr>
      </p:pic>
      <p:sp>
        <p:nvSpPr>
          <p:cNvPr id="5" name="Rectangle 4"/>
          <p:cNvSpPr/>
          <p:nvPr/>
        </p:nvSpPr>
        <p:spPr>
          <a:xfrm>
            <a:off x="1671399" y="548310"/>
            <a:ext cx="5368394" cy="646331"/>
          </a:xfrm>
          <a:prstGeom prst="rect">
            <a:avLst/>
          </a:prstGeom>
          <a:noFill/>
        </p:spPr>
        <p:txBody>
          <a:bodyPr wrap="none" lIns="91440" tIns="45720" rIns="91440" bIns="45720">
            <a:spAutoFit/>
          </a:bodyPr>
          <a:lstStyle/>
          <a:p>
            <a:pPr algn="ctr"/>
            <a:r>
              <a:rPr lang="en-US" sz="3600" b="1" cap="none" spc="0" dirty="0">
                <a:ln w="10160">
                  <a:solidFill>
                    <a:srgbClr val="FFC000"/>
                  </a:solidFill>
                  <a:prstDash val="solid"/>
                </a:ln>
                <a:solidFill>
                  <a:srgbClr val="FFFFFF"/>
                </a:solidFill>
                <a:effectLst>
                  <a:outerShdw blurRad="38100" dist="22860" dir="5400000" algn="tl" rotWithShape="0">
                    <a:srgbClr val="000000">
                      <a:alpha val="30000"/>
                    </a:srgbClr>
                  </a:outerShdw>
                </a:effectLst>
              </a:rPr>
              <a:t>@Mrs</a:t>
            </a:r>
            <a:r>
              <a:rPr lang="en-US" sz="3600" b="1" dirty="0">
                <a:ln w="10160">
                  <a:solidFill>
                    <a:srgbClr val="FFC000"/>
                  </a:solidFill>
                  <a:prstDash val="solid"/>
                </a:ln>
                <a:solidFill>
                  <a:srgbClr val="FFFFFF"/>
                </a:solidFill>
                <a:effectLst>
                  <a:outerShdw blurRad="38100" dist="22860" dir="5400000" algn="tl" rotWithShape="0">
                    <a:srgbClr val="000000">
                      <a:alpha val="30000"/>
                    </a:srgbClr>
                  </a:outerShdw>
                </a:effectLst>
              </a:rPr>
              <a:t>_</a:t>
            </a:r>
            <a:r>
              <a:rPr lang="en-US" sz="3600" b="1" cap="none" spc="0" dirty="0">
                <a:ln w="10160">
                  <a:solidFill>
                    <a:srgbClr val="FFC000"/>
                  </a:solidFill>
                  <a:prstDash val="solid"/>
                </a:ln>
                <a:solidFill>
                  <a:srgbClr val="FFFFFF"/>
                </a:solidFill>
                <a:effectLst>
                  <a:outerShdw blurRad="38100" dist="22860" dir="5400000" algn="tl" rotWithShape="0">
                    <a:srgbClr val="000000">
                      <a:alpha val="30000"/>
                    </a:srgbClr>
                  </a:outerShdw>
                </a:effectLst>
              </a:rPr>
              <a:t>Educate iPad Guide </a:t>
            </a:r>
          </a:p>
        </p:txBody>
      </p:sp>
      <p:sp>
        <p:nvSpPr>
          <p:cNvPr id="6" name="Rectangle 5"/>
          <p:cNvSpPr/>
          <p:nvPr/>
        </p:nvSpPr>
        <p:spPr>
          <a:xfrm>
            <a:off x="1955239" y="-86265"/>
            <a:ext cx="4878516" cy="769441"/>
          </a:xfrm>
          <a:prstGeom prst="rect">
            <a:avLst/>
          </a:prstGeom>
          <a:noFill/>
        </p:spPr>
        <p:txBody>
          <a:bodyPr wrap="none" lIns="91440" tIns="45720" rIns="91440" bIns="45720">
            <a:spAutoFit/>
          </a:bodyPr>
          <a:lstStyle/>
          <a:p>
            <a:pPr algn="ctr"/>
            <a:r>
              <a:rPr lang="en-US" sz="4400" b="1" spc="50" dirty="0" smtClean="0">
                <a:ln w="9525" cmpd="sng">
                  <a:solidFill>
                    <a:srgbClr val="FFC000"/>
                  </a:solidFill>
                  <a:prstDash val="solid"/>
                </a:ln>
                <a:solidFill>
                  <a:srgbClr val="70AD47">
                    <a:tint val="1000"/>
                  </a:srgbClr>
                </a:solidFill>
                <a:effectLst>
                  <a:glow rad="38100">
                    <a:schemeClr val="accent1">
                      <a:alpha val="40000"/>
                    </a:schemeClr>
                  </a:glow>
                </a:effectLst>
              </a:rPr>
              <a:t>Learn More on iPad</a:t>
            </a:r>
            <a:endParaRPr lang="en-US" sz="4400" b="1" spc="50" dirty="0">
              <a:ln w="9525" cmpd="sng">
                <a:solidFill>
                  <a:srgbClr val="FFC000"/>
                </a:solidFill>
                <a:prstDash val="solid"/>
              </a:ln>
              <a:solidFill>
                <a:srgbClr val="70AD47">
                  <a:tint val="1000"/>
                </a:srgbClr>
              </a:solidFill>
              <a:effectLst>
                <a:glow rad="38100">
                  <a:schemeClr val="accent1">
                    <a:alpha val="40000"/>
                  </a:schemeClr>
                </a:glow>
              </a:effectLst>
            </a:endParaRPr>
          </a:p>
        </p:txBody>
      </p:sp>
      <p:sp>
        <p:nvSpPr>
          <p:cNvPr id="2050" name="AutoShape 2" descr="Image result for imovi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
        <p:nvSpPr>
          <p:cNvPr id="17" name="Pentagon 16"/>
          <p:cNvSpPr/>
          <p:nvPr/>
        </p:nvSpPr>
        <p:spPr>
          <a:xfrm>
            <a:off x="276045" y="1362975"/>
            <a:ext cx="5227608" cy="1535500"/>
          </a:xfrm>
          <a:prstGeom prst="homePlate">
            <a:avLst>
              <a:gd name="adj" fmla="val 27528"/>
            </a:avLst>
          </a:prstGeom>
          <a:effectLst>
            <a:glow rad="139700">
              <a:schemeClr val="accent1">
                <a:satMod val="175000"/>
                <a:alpha val="40000"/>
              </a:schemeClr>
            </a:glow>
          </a:effectLst>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sp3d extrusionH="57150">
              <a:bevelT w="38100" h="38100"/>
            </a:sp3d>
          </a:bodyPr>
          <a:lstStyle/>
          <a:p>
            <a:pPr algn="ctr" fontAlgn="base"/>
            <a:r>
              <a:rPr lang="en-GB" sz="1500" dirty="0" smtClean="0">
                <a:solidFill>
                  <a:schemeClr val="tx1"/>
                </a:solidFill>
                <a:latin typeface="Arial" pitchFamily="34" charset="0"/>
                <a:cs typeface="Arial" pitchFamily="34" charset="0"/>
              </a:rPr>
              <a:t>First go to resource is the Everyone Can Create ibooks made by Apple. These have four books, aimed for audio, video, music and photo, to aid pupils learning on each format. There is also a teacher book. Very interactive with videos and mini projects to work through. Would make a fab workbook for staff too!</a:t>
            </a:r>
            <a:endParaRPr lang="en-GB" sz="1500" dirty="0" smtClean="0">
              <a:solidFill>
                <a:schemeClr val="tx1"/>
              </a:solidFill>
              <a:latin typeface="Arial" pitchFamily="34" charset="0"/>
              <a:cs typeface="Arial" pitchFamily="34" charset="0"/>
            </a:endParaRPr>
          </a:p>
        </p:txBody>
      </p:sp>
      <p:pic>
        <p:nvPicPr>
          <p:cNvPr id="1026" name="Picture 2" descr="Image result for kings rocheste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297839" y="8557323"/>
            <a:ext cx="1173353" cy="586677"/>
          </a:xfrm>
          <a:prstGeom prst="rect">
            <a:avLst/>
          </a:prstGeom>
          <a:noFill/>
          <a:extLst>
            <a:ext uri="{909E8E84-426E-40DD-AFC4-6F175D3DCCD1}">
              <a14:hiddenFill xmlns="" xmlns:a14="http://schemas.microsoft.com/office/drawing/2010/main">
                <a:solidFill>
                  <a:srgbClr val="FFFFFF"/>
                </a:solidFill>
              </a14:hiddenFill>
            </a:ext>
          </a:extLst>
        </p:spPr>
      </p:pic>
      <p:sp>
        <p:nvSpPr>
          <p:cNvPr id="27" name="Pentagon 26"/>
          <p:cNvSpPr/>
          <p:nvPr/>
        </p:nvSpPr>
        <p:spPr>
          <a:xfrm flipH="1">
            <a:off x="1371597" y="3206152"/>
            <a:ext cx="5227608" cy="1535500"/>
          </a:xfrm>
          <a:prstGeom prst="homePlate">
            <a:avLst/>
          </a:prstGeom>
          <a:effectLst>
            <a:glow rad="139700">
              <a:schemeClr val="accent1">
                <a:satMod val="175000"/>
                <a:alpha val="40000"/>
              </a:schemeClr>
            </a:glow>
          </a:effectLst>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sp3d extrusionH="57150">
              <a:bevelT w="38100" h="38100"/>
            </a:sp3d>
          </a:bodyPr>
          <a:lstStyle/>
          <a:p>
            <a:pPr algn="ctr"/>
            <a:r>
              <a:rPr lang="en-GB" sz="1500" dirty="0" smtClean="0">
                <a:latin typeface="Arial" pitchFamily="34" charset="0"/>
                <a:cs typeface="Arial" pitchFamily="34" charset="0"/>
              </a:rPr>
              <a:t>TRAMs iPad training is a great way to find out about new apps that have been created. Loads of newbie Apple iPad learners in a great location, such as Science Museum. Free for training, just need to pay to get there. Very practical and easy to access CPD.</a:t>
            </a:r>
            <a:endParaRPr lang="en-GB" sz="1500" dirty="0">
              <a:latin typeface="Arial" pitchFamily="34" charset="0"/>
              <a:cs typeface="Arial" pitchFamily="34" charset="0"/>
            </a:endParaRPr>
          </a:p>
        </p:txBody>
      </p:sp>
      <p:sp>
        <p:nvSpPr>
          <p:cNvPr id="28" name="Pentagon 27"/>
          <p:cNvSpPr/>
          <p:nvPr/>
        </p:nvSpPr>
        <p:spPr>
          <a:xfrm>
            <a:off x="258795" y="5034952"/>
            <a:ext cx="5227608" cy="1535500"/>
          </a:xfrm>
          <a:prstGeom prst="homePlate">
            <a:avLst/>
          </a:prstGeom>
          <a:effectLst>
            <a:glow rad="139700">
              <a:schemeClr val="accent1">
                <a:satMod val="175000"/>
                <a:alpha val="40000"/>
              </a:schemeClr>
            </a:glow>
          </a:effectLst>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sp3d extrusionH="57150">
              <a:bevelT w="38100" h="38100"/>
            </a:sp3d>
          </a:bodyPr>
          <a:lstStyle/>
          <a:p>
            <a:pPr algn="ctr"/>
            <a:r>
              <a:rPr lang="en-GB" sz="1500" dirty="0" smtClean="0">
                <a:latin typeface="Arial" pitchFamily="34" charset="0"/>
                <a:cs typeface="Arial" pitchFamily="34" charset="0"/>
              </a:rPr>
              <a:t>Apple badges are a must for anyone and any school learning to use iPads. There are self taught and cover all the main items on an iPad, such as iMovie and Garage Band. Each badge has information to leaner and then a test that can be taken as many times as needed. Collect them all and you become an Apple Teacher and can add the logo to your email!</a:t>
            </a:r>
            <a:endParaRPr lang="en-GB" sz="1500" dirty="0">
              <a:latin typeface="Arial" pitchFamily="34" charset="0"/>
              <a:cs typeface="Arial" pitchFamily="34" charset="0"/>
            </a:endParaRPr>
          </a:p>
        </p:txBody>
      </p:sp>
      <p:sp>
        <p:nvSpPr>
          <p:cNvPr id="30" name="TextBox 29"/>
          <p:cNvSpPr txBox="1"/>
          <p:nvPr/>
        </p:nvSpPr>
        <p:spPr>
          <a:xfrm>
            <a:off x="207034" y="1086928"/>
            <a:ext cx="4608185" cy="307777"/>
          </a:xfrm>
          <a:prstGeom prst="rect">
            <a:avLst/>
          </a:prstGeom>
          <a:noFill/>
        </p:spPr>
        <p:txBody>
          <a:bodyPr wrap="none" rtlCol="0">
            <a:spAutoFit/>
          </a:bodyPr>
          <a:lstStyle/>
          <a:p>
            <a:r>
              <a:rPr lang="en-GB" sz="1400" dirty="0" smtClean="0">
                <a:hlinkClick r:id="rId4"/>
              </a:rPr>
              <a:t>https://www.apple.com/uk/education/everyone-can-create/</a:t>
            </a:r>
            <a:endParaRPr lang="en-GB" sz="1400" dirty="0"/>
          </a:p>
        </p:txBody>
      </p:sp>
      <p:sp>
        <p:nvSpPr>
          <p:cNvPr id="31" name="TextBox 30"/>
          <p:cNvSpPr txBox="1"/>
          <p:nvPr/>
        </p:nvSpPr>
        <p:spPr>
          <a:xfrm>
            <a:off x="5313870" y="1052420"/>
            <a:ext cx="1364284" cy="584775"/>
          </a:xfrm>
          <a:prstGeom prst="rect">
            <a:avLst/>
          </a:prstGeom>
          <a:noFill/>
        </p:spPr>
        <p:txBody>
          <a:bodyPr wrap="none" rtlCol="0">
            <a:spAutoFit/>
          </a:bodyPr>
          <a:lstStyle/>
          <a:p>
            <a:pPr algn="ctr"/>
            <a:r>
              <a:rPr lang="en-GB" sz="1600" dirty="0" smtClean="0"/>
              <a:t>Everyone Can </a:t>
            </a:r>
          </a:p>
          <a:p>
            <a:pPr algn="ctr"/>
            <a:r>
              <a:rPr lang="en-GB" sz="1600" dirty="0" smtClean="0"/>
              <a:t>Create </a:t>
            </a:r>
            <a:r>
              <a:rPr lang="en-GB" sz="1600" dirty="0" err="1" smtClean="0"/>
              <a:t>ibook</a:t>
            </a:r>
            <a:endParaRPr lang="en-GB" sz="1600" dirty="0"/>
          </a:p>
        </p:txBody>
      </p:sp>
      <p:sp>
        <p:nvSpPr>
          <p:cNvPr id="32" name="TextBox 31"/>
          <p:cNvSpPr txBox="1"/>
          <p:nvPr/>
        </p:nvSpPr>
        <p:spPr>
          <a:xfrm>
            <a:off x="221411" y="3050874"/>
            <a:ext cx="979948" cy="646331"/>
          </a:xfrm>
          <a:prstGeom prst="rect">
            <a:avLst/>
          </a:prstGeom>
          <a:noFill/>
        </p:spPr>
        <p:txBody>
          <a:bodyPr wrap="none" rtlCol="0">
            <a:spAutoFit/>
          </a:bodyPr>
          <a:lstStyle/>
          <a:p>
            <a:pPr algn="ctr"/>
            <a:r>
              <a:rPr lang="en-GB" dirty="0" smtClean="0"/>
              <a:t>TRAMS</a:t>
            </a:r>
          </a:p>
          <a:p>
            <a:pPr algn="ctr"/>
            <a:r>
              <a:rPr lang="en-GB" dirty="0" smtClean="0"/>
              <a:t> Training</a:t>
            </a:r>
            <a:endParaRPr lang="en-GB" dirty="0"/>
          </a:p>
        </p:txBody>
      </p:sp>
      <p:sp>
        <p:nvSpPr>
          <p:cNvPr id="33" name="Rectangle 32"/>
          <p:cNvSpPr/>
          <p:nvPr/>
        </p:nvSpPr>
        <p:spPr>
          <a:xfrm>
            <a:off x="3888377" y="2903114"/>
            <a:ext cx="3429000" cy="307777"/>
          </a:xfrm>
          <a:prstGeom prst="rect">
            <a:avLst/>
          </a:prstGeom>
        </p:spPr>
        <p:txBody>
          <a:bodyPr>
            <a:spAutoFit/>
          </a:bodyPr>
          <a:lstStyle/>
          <a:p>
            <a:r>
              <a:rPr lang="en-GB" sz="1400" dirty="0" smtClean="0">
                <a:hlinkClick r:id="rId5"/>
              </a:rPr>
              <a:t>http://www.trams.co.uk/ipad-training</a:t>
            </a:r>
            <a:endParaRPr lang="en-GB" sz="1400" dirty="0"/>
          </a:p>
        </p:txBody>
      </p:sp>
      <p:sp>
        <p:nvSpPr>
          <p:cNvPr id="34" name="TextBox 33"/>
          <p:cNvSpPr txBox="1"/>
          <p:nvPr/>
        </p:nvSpPr>
        <p:spPr>
          <a:xfrm>
            <a:off x="238664" y="4724400"/>
            <a:ext cx="4123821" cy="307777"/>
          </a:xfrm>
          <a:prstGeom prst="rect">
            <a:avLst/>
          </a:prstGeom>
          <a:noFill/>
        </p:spPr>
        <p:txBody>
          <a:bodyPr wrap="none" rtlCol="0">
            <a:spAutoFit/>
          </a:bodyPr>
          <a:lstStyle/>
          <a:p>
            <a:r>
              <a:rPr lang="en-GB" sz="1400" dirty="0" smtClean="0">
                <a:hlinkClick r:id="rId6"/>
              </a:rPr>
              <a:t>https://www.apple.com/uk/education/apple-teacher/</a:t>
            </a:r>
            <a:endParaRPr lang="en-GB" sz="1400" dirty="0"/>
          </a:p>
        </p:txBody>
      </p:sp>
      <p:sp>
        <p:nvSpPr>
          <p:cNvPr id="35" name="TextBox 34"/>
          <p:cNvSpPr txBox="1"/>
          <p:nvPr/>
        </p:nvSpPr>
        <p:spPr>
          <a:xfrm>
            <a:off x="5259236" y="4793410"/>
            <a:ext cx="1568378" cy="646331"/>
          </a:xfrm>
          <a:prstGeom prst="rect">
            <a:avLst/>
          </a:prstGeom>
          <a:noFill/>
        </p:spPr>
        <p:txBody>
          <a:bodyPr wrap="none" rtlCol="0">
            <a:spAutoFit/>
          </a:bodyPr>
          <a:lstStyle/>
          <a:p>
            <a:pPr algn="ctr"/>
            <a:r>
              <a:rPr lang="en-GB" dirty="0" smtClean="0"/>
              <a:t>Apple Teacher </a:t>
            </a:r>
          </a:p>
          <a:p>
            <a:pPr algn="ctr"/>
            <a:r>
              <a:rPr lang="en-GB" dirty="0" smtClean="0"/>
              <a:t>Badges</a:t>
            </a:r>
            <a:endParaRPr lang="en-GB" dirty="0"/>
          </a:p>
        </p:txBody>
      </p:sp>
      <p:sp>
        <p:nvSpPr>
          <p:cNvPr id="36" name="TextBox 35"/>
          <p:cNvSpPr txBox="1"/>
          <p:nvPr/>
        </p:nvSpPr>
        <p:spPr>
          <a:xfrm>
            <a:off x="-120771" y="6671092"/>
            <a:ext cx="1731051" cy="646331"/>
          </a:xfrm>
          <a:prstGeom prst="rect">
            <a:avLst/>
          </a:prstGeom>
          <a:noFill/>
        </p:spPr>
        <p:txBody>
          <a:bodyPr wrap="none" rtlCol="0">
            <a:spAutoFit/>
          </a:bodyPr>
          <a:lstStyle/>
          <a:p>
            <a:pPr algn="ctr"/>
            <a:r>
              <a:rPr lang="en-GB" dirty="0" smtClean="0"/>
              <a:t>Twitter</a:t>
            </a:r>
          </a:p>
          <a:p>
            <a:pPr algn="ctr"/>
            <a:r>
              <a:rPr lang="en-GB" dirty="0" smtClean="0"/>
              <a:t> #</a:t>
            </a:r>
            <a:r>
              <a:rPr lang="en-GB" dirty="0" err="1" smtClean="0"/>
              <a:t>AppleEDUChat</a:t>
            </a:r>
            <a:endParaRPr lang="en-GB" dirty="0"/>
          </a:p>
        </p:txBody>
      </p:sp>
      <p:sp>
        <p:nvSpPr>
          <p:cNvPr id="37" name="Rectangle 36"/>
          <p:cNvSpPr/>
          <p:nvPr/>
        </p:nvSpPr>
        <p:spPr>
          <a:xfrm>
            <a:off x="1500995" y="6646979"/>
            <a:ext cx="5402298" cy="307777"/>
          </a:xfrm>
          <a:prstGeom prst="rect">
            <a:avLst/>
          </a:prstGeom>
        </p:spPr>
        <p:txBody>
          <a:bodyPr wrap="square">
            <a:spAutoFit/>
          </a:bodyPr>
          <a:lstStyle/>
          <a:p>
            <a:r>
              <a:rPr lang="en-GB" sz="1400" dirty="0" smtClean="0">
                <a:hlinkClick r:id="rId7"/>
              </a:rPr>
              <a:t>https://twitter.com/search?q=%23AppleEDUchat&amp;src=tyah&amp;lang=en-gb</a:t>
            </a:r>
            <a:endParaRPr lang="en-GB" sz="1400" dirty="0"/>
          </a:p>
        </p:txBody>
      </p:sp>
      <p:pic>
        <p:nvPicPr>
          <p:cNvPr id="1034" name="Picture 10" descr="Image result for everyone can create"/>
          <p:cNvPicPr>
            <a:picLocks noChangeAspect="1" noChangeArrowheads="1"/>
          </p:cNvPicPr>
          <p:nvPr/>
        </p:nvPicPr>
        <p:blipFill>
          <a:blip r:embed="rId8" cstate="print">
            <a:clrChange>
              <a:clrFrom>
                <a:srgbClr val="FAFAFA"/>
              </a:clrFrom>
              <a:clrTo>
                <a:srgbClr val="FAFAFA">
                  <a:alpha val="0"/>
                </a:srgbClr>
              </a:clrTo>
            </a:clrChange>
          </a:blip>
          <a:srcRect/>
          <a:stretch>
            <a:fillRect/>
          </a:stretch>
        </p:blipFill>
        <p:spPr bwMode="auto">
          <a:xfrm>
            <a:off x="5382883" y="1531565"/>
            <a:ext cx="1263590" cy="1515866"/>
          </a:xfrm>
          <a:prstGeom prst="rect">
            <a:avLst/>
          </a:prstGeom>
          <a:noFill/>
        </p:spPr>
      </p:pic>
      <p:pic>
        <p:nvPicPr>
          <p:cNvPr id="1035" name="Picture 11"/>
          <p:cNvPicPr>
            <a:picLocks noChangeAspect="1" noChangeArrowheads="1"/>
          </p:cNvPicPr>
          <p:nvPr/>
        </p:nvPicPr>
        <p:blipFill>
          <a:blip r:embed="rId9" cstate="print"/>
          <a:srcRect/>
          <a:stretch>
            <a:fillRect/>
          </a:stretch>
        </p:blipFill>
        <p:spPr bwMode="auto">
          <a:xfrm>
            <a:off x="127688" y="3655534"/>
            <a:ext cx="1338801" cy="866775"/>
          </a:xfrm>
          <a:prstGeom prst="rect">
            <a:avLst/>
          </a:prstGeom>
          <a:noFill/>
          <a:ln w="9525">
            <a:noFill/>
            <a:miter lim="800000"/>
            <a:headEnd/>
            <a:tailEnd/>
          </a:ln>
        </p:spPr>
      </p:pic>
      <p:pic>
        <p:nvPicPr>
          <p:cNvPr id="1037" name="Picture 13" descr="Related image"/>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4259531" y="4997390"/>
            <a:ext cx="3469736" cy="1951726"/>
          </a:xfrm>
          <a:prstGeom prst="rect">
            <a:avLst/>
          </a:prstGeom>
          <a:noFill/>
        </p:spPr>
      </p:pic>
      <p:pic>
        <p:nvPicPr>
          <p:cNvPr id="1041" name="Picture 17" descr="Image result for twitter logo app"/>
          <p:cNvPicPr>
            <a:picLocks noChangeAspect="1" noChangeArrowheads="1"/>
          </p:cNvPicPr>
          <p:nvPr/>
        </p:nvPicPr>
        <p:blipFill>
          <a:blip r:embed="rId11" cstate="print"/>
          <a:srcRect/>
          <a:stretch>
            <a:fillRect/>
          </a:stretch>
        </p:blipFill>
        <p:spPr bwMode="auto">
          <a:xfrm>
            <a:off x="69013" y="7335658"/>
            <a:ext cx="1293962" cy="1293962"/>
          </a:xfrm>
          <a:prstGeom prst="rect">
            <a:avLst/>
          </a:prstGeom>
          <a:noFill/>
        </p:spPr>
      </p:pic>
    </p:spTree>
    <p:extLst>
      <p:ext uri="{BB962C8B-B14F-4D97-AF65-F5344CB8AC3E}">
        <p14:creationId xmlns="" xmlns:p14="http://schemas.microsoft.com/office/powerpoint/2010/main" val="387259753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370</TotalTime>
  <Words>290</Words>
  <Application>Microsoft Office PowerPoint</Application>
  <PresentationFormat>On-screen Show (4:3)</PresentationFormat>
  <Paragraphs>18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Company>King's School Rochester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 George</dc:creator>
  <cp:lastModifiedBy>LG</cp:lastModifiedBy>
  <cp:revision>25</cp:revision>
  <dcterms:created xsi:type="dcterms:W3CDTF">2019-06-12T11:29:14Z</dcterms:created>
  <dcterms:modified xsi:type="dcterms:W3CDTF">2019-06-13T20:18:39Z</dcterms:modified>
</cp:coreProperties>
</file>