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9" d="100"/>
          <a:sy n="79" d="100"/>
        </p:scale>
        <p:origin x="55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E8CC67-A9DA-439F-B48F-1F3BD0F98046}" type="slidenum">
              <a:rPr lang="en-GB" smtClean="0"/>
              <a:t>‹#›</a:t>
            </a:fld>
            <a:endParaRPr lang="en-GB"/>
          </a:p>
        </p:txBody>
      </p:sp>
    </p:spTree>
    <p:extLst>
      <p:ext uri="{BB962C8B-B14F-4D97-AF65-F5344CB8AC3E}">
        <p14:creationId xmlns:p14="http://schemas.microsoft.com/office/powerpoint/2010/main" val="1279630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E8CC67-A9DA-439F-B48F-1F3BD0F98046}" type="slidenum">
              <a:rPr lang="en-GB" smtClean="0"/>
              <a:t>‹#›</a:t>
            </a:fld>
            <a:endParaRPr lang="en-GB"/>
          </a:p>
        </p:txBody>
      </p:sp>
    </p:spTree>
    <p:extLst>
      <p:ext uri="{BB962C8B-B14F-4D97-AF65-F5344CB8AC3E}">
        <p14:creationId xmlns:p14="http://schemas.microsoft.com/office/powerpoint/2010/main" val="1141246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52220B-8716-48DF-B0B3-192BB915C3D6}" type="datetimeFigureOut">
              <a:rPr lang="en-GB" smtClean="0"/>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E8CC67-A9DA-439F-B48F-1F3BD0F98046}" type="slidenum">
              <a:rPr lang="en-GB" smtClean="0"/>
              <a:t>‹#›</a:t>
            </a:fld>
            <a:endParaRPr lang="en-GB"/>
          </a:p>
        </p:txBody>
      </p:sp>
    </p:spTree>
    <p:extLst>
      <p:ext uri="{BB962C8B-B14F-4D97-AF65-F5344CB8AC3E}">
        <p14:creationId xmlns:p14="http://schemas.microsoft.com/office/powerpoint/2010/main" val="15683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952220B-8716-48DF-B0B3-192BB915C3D6}" type="datetimeFigureOut">
              <a:rPr lang="en-GB" smtClean="0"/>
              <a:t>12/06/2019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E8CC67-A9DA-439F-B48F-1F3BD0F98046}" type="slidenum">
              <a:rPr lang="en-GB" smtClean="0"/>
              <a:t>‹#›</a:t>
            </a:fld>
            <a:endParaRPr lang="en-GB"/>
          </a:p>
        </p:txBody>
      </p:sp>
    </p:spTree>
    <p:extLst>
      <p:ext uri="{BB962C8B-B14F-4D97-AF65-F5344CB8AC3E}">
        <p14:creationId xmlns:p14="http://schemas.microsoft.com/office/powerpoint/2010/main" val="2743612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952220B-8716-48DF-B0B3-192BB915C3D6}" type="datetimeFigureOut">
              <a:rPr lang="en-GB" smtClean="0"/>
              <a:t>12/06/2019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3E8CC67-A9DA-439F-B48F-1F3BD0F98046}" type="slidenum">
              <a:rPr lang="en-GB" smtClean="0"/>
              <a:t>‹#›</a:t>
            </a:fld>
            <a:endParaRPr lang="en-GB"/>
          </a:p>
        </p:txBody>
      </p:sp>
    </p:spTree>
    <p:extLst>
      <p:ext uri="{BB962C8B-B14F-4D97-AF65-F5344CB8AC3E}">
        <p14:creationId xmlns:p14="http://schemas.microsoft.com/office/powerpoint/2010/main" val="221571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52220B-8716-48DF-B0B3-192BB915C3D6}" type="datetimeFigureOut">
              <a:rPr lang="en-GB" smtClean="0"/>
              <a:t>12/06/2019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3E8CC67-A9DA-439F-B48F-1F3BD0F98046}" type="slidenum">
              <a:rPr lang="en-GB" smtClean="0"/>
              <a:t>‹#›</a:t>
            </a:fld>
            <a:endParaRPr lang="en-GB"/>
          </a:p>
        </p:txBody>
      </p:sp>
    </p:spTree>
    <p:extLst>
      <p:ext uri="{BB962C8B-B14F-4D97-AF65-F5344CB8AC3E}">
        <p14:creationId xmlns:p14="http://schemas.microsoft.com/office/powerpoint/2010/main" val="124674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52220B-8716-48DF-B0B3-192BB915C3D6}" type="datetimeFigureOut">
              <a:rPr lang="en-GB" smtClean="0"/>
              <a:t>12/06/2019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3E8CC67-A9DA-439F-B48F-1F3BD0F98046}" type="slidenum">
              <a:rPr lang="en-GB" smtClean="0"/>
              <a:t>‹#›</a:t>
            </a:fld>
            <a:endParaRPr lang="en-GB"/>
          </a:p>
        </p:txBody>
      </p:sp>
    </p:spTree>
    <p:extLst>
      <p:ext uri="{BB962C8B-B14F-4D97-AF65-F5344CB8AC3E}">
        <p14:creationId xmlns:p14="http://schemas.microsoft.com/office/powerpoint/2010/main" val="3104823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52220B-8716-48DF-B0B3-192BB915C3D6}" type="datetimeFigureOut">
              <a:rPr lang="en-GB" smtClean="0"/>
              <a:t>12/06/2019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E8CC67-A9DA-439F-B48F-1F3BD0F98046}" type="slidenum">
              <a:rPr lang="en-GB" smtClean="0"/>
              <a:t>‹#›</a:t>
            </a:fld>
            <a:endParaRPr lang="en-GB"/>
          </a:p>
        </p:txBody>
      </p:sp>
    </p:spTree>
    <p:extLst>
      <p:ext uri="{BB962C8B-B14F-4D97-AF65-F5344CB8AC3E}">
        <p14:creationId xmlns:p14="http://schemas.microsoft.com/office/powerpoint/2010/main" val="2420222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52220B-8716-48DF-B0B3-192BB915C3D6}" type="datetimeFigureOut">
              <a:rPr lang="en-GB" smtClean="0"/>
              <a:t>12/06/2019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E8CC67-A9DA-439F-B48F-1F3BD0F98046}" type="slidenum">
              <a:rPr lang="en-GB" smtClean="0"/>
              <a:t>‹#›</a:t>
            </a:fld>
            <a:endParaRPr lang="en-GB"/>
          </a:p>
        </p:txBody>
      </p:sp>
    </p:spTree>
    <p:extLst>
      <p:ext uri="{BB962C8B-B14F-4D97-AF65-F5344CB8AC3E}">
        <p14:creationId xmlns:p14="http://schemas.microsoft.com/office/powerpoint/2010/main" val="1799802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E8CC67-A9DA-439F-B48F-1F3BD0F98046}" type="slidenum">
              <a:rPr lang="en-GB" smtClean="0"/>
              <a:t>‹#›</a:t>
            </a:fld>
            <a:endParaRPr lang="en-GB"/>
          </a:p>
        </p:txBody>
      </p:sp>
    </p:spTree>
    <p:extLst>
      <p:ext uri="{BB962C8B-B14F-4D97-AF65-F5344CB8AC3E}">
        <p14:creationId xmlns:p14="http://schemas.microsoft.com/office/powerpoint/2010/main" val="106833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52220B-8716-48DF-B0B3-192BB915C3D6}" type="datetimeFigureOut">
              <a:rPr lang="en-GB" smtClean="0"/>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E8CC67-A9DA-439F-B48F-1F3BD0F98046}" type="slidenum">
              <a:rPr lang="en-GB" smtClean="0"/>
              <a:t>‹#›</a:t>
            </a:fld>
            <a:endParaRPr lang="en-GB"/>
          </a:p>
        </p:txBody>
      </p:sp>
    </p:spTree>
    <p:extLst>
      <p:ext uri="{BB962C8B-B14F-4D97-AF65-F5344CB8AC3E}">
        <p14:creationId xmlns:p14="http://schemas.microsoft.com/office/powerpoint/2010/main" val="2687072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0952220B-8716-48DF-B0B3-192BB915C3D6}" type="datetimeFigureOut">
              <a:rPr lang="en-GB" smtClean="0"/>
              <a:t>12/06/2019</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C3E8CC67-A9DA-439F-B48F-1F3BD0F98046}" type="slidenum">
              <a:rPr lang="en-GB" smtClean="0"/>
              <a:t>‹#›</a:t>
            </a:fld>
            <a:endParaRPr lang="en-GB"/>
          </a:p>
        </p:txBody>
      </p:sp>
    </p:spTree>
    <p:extLst>
      <p:ext uri="{BB962C8B-B14F-4D97-AF65-F5344CB8AC3E}">
        <p14:creationId xmlns:p14="http://schemas.microsoft.com/office/powerpoint/2010/main" val="41681445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png"/><Relationship Id="rId7" Type="http://schemas.openxmlformats.org/officeDocument/2006/relationships/image" Target="../media/image10.png"/><Relationship Id="rId12"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s://quizlet.com/en-gb/help/2444125/how-to-use-quizlet-live" TargetMode="External"/><Relationship Id="rId11" Type="http://schemas.openxmlformats.org/officeDocument/2006/relationships/image" Target="../media/image14.png"/><Relationship Id="rId5" Type="http://schemas.openxmlformats.org/officeDocument/2006/relationships/hyperlink" Target="https://www.youtube.com/watch?v=MI3kZ69W4cY" TargetMode="External"/><Relationship Id="rId10" Type="http://schemas.openxmlformats.org/officeDocument/2006/relationships/image" Target="../media/image13.png"/><Relationship Id="rId4" Type="http://schemas.openxmlformats.org/officeDocument/2006/relationships/hyperlink" Target="http://www.quizlet.com/" TargetMode="External"/><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entagon 6"/>
          <p:cNvSpPr/>
          <p:nvPr/>
        </p:nvSpPr>
        <p:spPr>
          <a:xfrm>
            <a:off x="1353312" y="1316736"/>
            <a:ext cx="4203319" cy="1072896"/>
          </a:xfrm>
          <a:prstGeom prst="homePlate">
            <a:avLst/>
          </a:prstGeom>
          <a:ln w="3175" cap="rnd" cmpd="dbl">
            <a:gradFill>
              <a:gsLst>
                <a:gs pos="0">
                  <a:schemeClr val="accent1">
                    <a:lumMod val="5000"/>
                    <a:lumOff val="95000"/>
                  </a:schemeClr>
                </a:gs>
                <a:gs pos="93000">
                  <a:schemeClr val="accent1">
                    <a:lumMod val="45000"/>
                    <a:lumOff val="55000"/>
                  </a:schemeClr>
                </a:gs>
                <a:gs pos="83000">
                  <a:schemeClr val="accent1">
                    <a:lumMod val="45000"/>
                    <a:lumOff val="55000"/>
                  </a:schemeClr>
                </a:gs>
                <a:gs pos="47000">
                  <a:schemeClr val="accent1"/>
                </a:gs>
              </a:gsLst>
              <a:lin ang="5400000" scaled="1"/>
            </a:gradFill>
            <a:prstDash val="dashDot"/>
            <a:bevel/>
          </a:ln>
          <a:effectLst>
            <a:glow rad="63500">
              <a:schemeClr val="accent1">
                <a:satMod val="175000"/>
                <a:alpha val="40000"/>
              </a:schemeClr>
            </a:glow>
          </a:effectLst>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latin typeface="Myriad Pro Light" panose="020B0603030403020204" pitchFamily="34" charset="0"/>
                <a:cs typeface="Adobe Hebrew" panose="02040503050201020203" pitchFamily="18" charset="-79"/>
              </a:rPr>
              <a:t>Quizlet and Quizlet live are online based as well as app based and are fab for revision and testing progress of a class.</a:t>
            </a:r>
            <a:endParaRPr lang="en-GB" dirty="0">
              <a:latin typeface="Myriad Pro Light" panose="020B0603030403020204" pitchFamily="34" charset="0"/>
              <a:cs typeface="Adobe Hebrew" panose="02040503050201020203" pitchFamily="18" charset="-79"/>
            </a:endParaRPr>
          </a:p>
        </p:txBody>
      </p:sp>
      <p:pic>
        <p:nvPicPr>
          <p:cNvPr id="4" name="Picture 3"/>
          <p:cNvPicPr>
            <a:picLocks noChangeAspect="1"/>
          </p:cNvPicPr>
          <p:nvPr/>
        </p:nvPicPr>
        <p:blipFill>
          <a:blip r:embed="rId2"/>
          <a:stretch>
            <a:fillRect/>
          </a:stretch>
        </p:blipFill>
        <p:spPr>
          <a:xfrm>
            <a:off x="0" y="0"/>
            <a:ext cx="6858000" cy="1121664"/>
          </a:xfrm>
          <a:prstGeom prst="rect">
            <a:avLst/>
          </a:prstGeom>
        </p:spPr>
      </p:pic>
      <p:pic>
        <p:nvPicPr>
          <p:cNvPr id="1026" name="Picture 2" descr="Image result for kings roches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6631" y="8441753"/>
            <a:ext cx="1173353" cy="58667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671399" y="548310"/>
            <a:ext cx="5368394" cy="646331"/>
          </a:xfrm>
          <a:prstGeom prst="rect">
            <a:avLst/>
          </a:prstGeom>
          <a:noFill/>
        </p:spPr>
        <p:txBody>
          <a:bodyPr wrap="none" lIns="91440" tIns="45720" rIns="91440" bIns="45720">
            <a:spAutoFit/>
          </a:bodyPr>
          <a:lstStyle/>
          <a:p>
            <a:pPr algn="ctr"/>
            <a:r>
              <a:rPr lang="en-US" sz="36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@Mrs</a:t>
            </a: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_</a:t>
            </a:r>
            <a:r>
              <a:rPr lang="en-US" sz="36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Educate iPad Guide </a:t>
            </a:r>
            <a:endPar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Rectangle 5"/>
          <p:cNvSpPr/>
          <p:nvPr/>
        </p:nvSpPr>
        <p:spPr>
          <a:xfrm>
            <a:off x="3262079" y="-152000"/>
            <a:ext cx="3595921" cy="923330"/>
          </a:xfrm>
          <a:prstGeom prst="rect">
            <a:avLst/>
          </a:prstGeom>
          <a:noFill/>
        </p:spPr>
        <p:txBody>
          <a:bodyPr wrap="none" lIns="91440" tIns="45720" rIns="91440" bIns="45720">
            <a:spAutoFit/>
          </a:bodyPr>
          <a:lstStyle/>
          <a:p>
            <a:pPr algn="ctr"/>
            <a:r>
              <a:rPr lang="en-US" sz="5400" b="1" spc="50" dirty="0" smtClean="0">
                <a:ln w="9525" cmpd="sng">
                  <a:solidFill>
                    <a:schemeClr val="accent1"/>
                  </a:solidFill>
                  <a:prstDash val="solid"/>
                </a:ln>
                <a:solidFill>
                  <a:srgbClr val="70AD47">
                    <a:tint val="1000"/>
                  </a:srgbClr>
                </a:solidFill>
                <a:effectLst>
                  <a:glow rad="38100">
                    <a:schemeClr val="accent1">
                      <a:alpha val="40000"/>
                    </a:schemeClr>
                  </a:glow>
                </a:effectLst>
              </a:rPr>
              <a:t>Quizlet Live</a:t>
            </a:r>
            <a:endParaRPr 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1028" name="Picture 4" descr="Image result for what is it"/>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9832433">
            <a:off x="-83095" y="1099847"/>
            <a:ext cx="1637832" cy="16378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5">
            <a:clrChange>
              <a:clrFrom>
                <a:srgbClr val="FFFFFF"/>
              </a:clrFrom>
              <a:clrTo>
                <a:srgbClr val="FFFFFF">
                  <a:alpha val="0"/>
                </a:srgbClr>
              </a:clrTo>
            </a:clrChange>
          </a:blip>
          <a:stretch>
            <a:fillRect/>
          </a:stretch>
        </p:blipFill>
        <p:spPr>
          <a:xfrm>
            <a:off x="4925568" y="2521731"/>
            <a:ext cx="2029052" cy="1819601"/>
          </a:xfrm>
          <a:prstGeom prst="rect">
            <a:avLst/>
          </a:prstGeom>
        </p:spPr>
      </p:pic>
      <p:pic>
        <p:nvPicPr>
          <p:cNvPr id="13" name="Picture 12"/>
          <p:cNvPicPr>
            <a:picLocks noChangeAspect="1"/>
          </p:cNvPicPr>
          <p:nvPr/>
        </p:nvPicPr>
        <p:blipFill>
          <a:blip r:embed="rId6">
            <a:clrChange>
              <a:clrFrom>
                <a:srgbClr val="FFFFFF"/>
              </a:clrFrom>
              <a:clrTo>
                <a:srgbClr val="FFFFFF">
                  <a:alpha val="0"/>
                </a:srgbClr>
              </a:clrTo>
            </a:clrChange>
          </a:blip>
          <a:stretch>
            <a:fillRect/>
          </a:stretch>
        </p:blipFill>
        <p:spPr>
          <a:xfrm>
            <a:off x="90165" y="4455385"/>
            <a:ext cx="1957399" cy="1735194"/>
          </a:xfrm>
          <a:prstGeom prst="rect">
            <a:avLst/>
          </a:prstGeom>
        </p:spPr>
      </p:pic>
      <p:pic>
        <p:nvPicPr>
          <p:cNvPr id="14" name="Picture 13"/>
          <p:cNvPicPr>
            <a:picLocks noChangeAspect="1"/>
          </p:cNvPicPr>
          <p:nvPr/>
        </p:nvPicPr>
        <p:blipFill>
          <a:blip r:embed="rId7">
            <a:clrChange>
              <a:clrFrom>
                <a:srgbClr val="FFFFFF"/>
              </a:clrFrom>
              <a:clrTo>
                <a:srgbClr val="FFFFFF">
                  <a:alpha val="0"/>
                </a:srgbClr>
              </a:clrTo>
            </a:clrChange>
          </a:blip>
          <a:stretch>
            <a:fillRect/>
          </a:stretch>
        </p:blipFill>
        <p:spPr>
          <a:xfrm>
            <a:off x="4828948" y="6272209"/>
            <a:ext cx="2029052" cy="2001219"/>
          </a:xfrm>
          <a:prstGeom prst="rect">
            <a:avLst/>
          </a:prstGeom>
        </p:spPr>
      </p:pic>
      <p:sp>
        <p:nvSpPr>
          <p:cNvPr id="15" name="Rounded Rectangle 14"/>
          <p:cNvSpPr/>
          <p:nvPr/>
        </p:nvSpPr>
        <p:spPr>
          <a:xfrm>
            <a:off x="195072" y="2779776"/>
            <a:ext cx="4730496" cy="1465639"/>
          </a:xfrm>
          <a:prstGeom prst="roundRect">
            <a:avLst/>
          </a:prstGeom>
          <a:effectLst>
            <a:glow rad="139700">
              <a:schemeClr val="accent1">
                <a:satMod val="175000"/>
                <a:alpha val="40000"/>
              </a:schemeClr>
            </a:glow>
            <a:innerShdw blurRad="114300">
              <a:prstClr val="black"/>
            </a:innerShdw>
          </a:effectLst>
          <a:scene3d>
            <a:camera prst="obliqueBottomRigh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smtClean="0">
                <a:latin typeface="Myriad Pro Light" panose="020B0603030403020204" pitchFamily="34" charset="0"/>
              </a:rPr>
              <a:t>Quizlet is very good at practising key terms for a topic and Quizlet lives allows you to test a class on these with the focus on collaboration rather than individuals. Groups are randomly picked by the app.</a:t>
            </a:r>
            <a:endParaRPr lang="en-GB" dirty="0">
              <a:latin typeface="Myriad Pro Light" panose="020B0603030403020204" pitchFamily="34" charset="0"/>
            </a:endParaRPr>
          </a:p>
        </p:txBody>
      </p:sp>
      <p:sp>
        <p:nvSpPr>
          <p:cNvPr id="28" name="Rounded Rectangle 27"/>
          <p:cNvSpPr/>
          <p:nvPr/>
        </p:nvSpPr>
        <p:spPr>
          <a:xfrm>
            <a:off x="1990347" y="4638246"/>
            <a:ext cx="4730496" cy="1465639"/>
          </a:xfrm>
          <a:prstGeom prst="roundRect">
            <a:avLst/>
          </a:prstGeom>
          <a:effectLst>
            <a:glow rad="139700">
              <a:schemeClr val="accent1">
                <a:satMod val="175000"/>
                <a:alpha val="40000"/>
              </a:schemeClr>
            </a:glow>
            <a:innerShdw blurRad="114300">
              <a:prstClr val="black"/>
            </a:innerShdw>
          </a:effectLst>
          <a:scene3d>
            <a:camera prst="obliqueBottomRigh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smtClean="0">
                <a:latin typeface="Myriad Pro Light" panose="020B0603030403020204" pitchFamily="34" charset="0"/>
              </a:rPr>
              <a:t>Using the web based Quizlet site you can create different study sets and challenge your pupils to use them to practise or improve knowledge.</a:t>
            </a:r>
            <a:endParaRPr lang="en-GB" dirty="0">
              <a:latin typeface="Myriad Pro Light" panose="020B0603030403020204" pitchFamily="34" charset="0"/>
            </a:endParaRPr>
          </a:p>
        </p:txBody>
      </p:sp>
      <p:sp>
        <p:nvSpPr>
          <p:cNvPr id="29" name="Rounded Rectangle 28"/>
          <p:cNvSpPr/>
          <p:nvPr/>
        </p:nvSpPr>
        <p:spPr>
          <a:xfrm>
            <a:off x="2239278" y="6400799"/>
            <a:ext cx="2461654" cy="2535937"/>
          </a:xfrm>
          <a:prstGeom prst="roundRect">
            <a:avLst/>
          </a:prstGeom>
          <a:effectLst>
            <a:glow rad="139700">
              <a:schemeClr val="accent1">
                <a:satMod val="175000"/>
                <a:alpha val="40000"/>
              </a:schemeClr>
            </a:glow>
            <a:innerShdw blurRad="114300">
              <a:prstClr val="black"/>
            </a:innerShdw>
          </a:effectLst>
          <a:scene3d>
            <a:camera prst="obliqueBottomRigh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smtClean="0">
                <a:latin typeface="Myriad Pro Light" panose="020B0603030403020204" pitchFamily="34" charset="0"/>
              </a:rPr>
              <a:t>This is great for – </a:t>
            </a:r>
          </a:p>
          <a:p>
            <a:pPr marL="285750" indent="-285750" algn="ctr">
              <a:buFont typeface="Arial" panose="020B0604020202020204" pitchFamily="34" charset="0"/>
              <a:buChar char="•"/>
            </a:pPr>
            <a:r>
              <a:rPr lang="en-GB" dirty="0" smtClean="0">
                <a:latin typeface="Myriad Pro Light" panose="020B0603030403020204" pitchFamily="34" charset="0"/>
              </a:rPr>
              <a:t>GCSE revision</a:t>
            </a:r>
          </a:p>
          <a:p>
            <a:pPr marL="285750" indent="-285750" algn="ctr">
              <a:buFont typeface="Arial" panose="020B0604020202020204" pitchFamily="34" charset="0"/>
              <a:buChar char="•"/>
            </a:pPr>
            <a:r>
              <a:rPr lang="en-GB" dirty="0" smtClean="0">
                <a:latin typeface="Myriad Pro Light" panose="020B0603030403020204" pitchFamily="34" charset="0"/>
              </a:rPr>
              <a:t>End of unit tests</a:t>
            </a:r>
          </a:p>
          <a:p>
            <a:pPr marL="285750" indent="-285750" algn="ctr">
              <a:buFont typeface="Arial" panose="020B0604020202020204" pitchFamily="34" charset="0"/>
              <a:buChar char="•"/>
            </a:pPr>
            <a:r>
              <a:rPr lang="en-GB" dirty="0" smtClean="0">
                <a:latin typeface="Myriad Pro Light" panose="020B0603030403020204" pitchFamily="34" charset="0"/>
              </a:rPr>
              <a:t>Setting for homework</a:t>
            </a:r>
          </a:p>
          <a:p>
            <a:pPr marL="285750" indent="-285750" algn="ctr">
              <a:buFont typeface="Arial" panose="020B0604020202020204" pitchFamily="34" charset="0"/>
              <a:buChar char="•"/>
            </a:pPr>
            <a:r>
              <a:rPr lang="en-GB" dirty="0" smtClean="0">
                <a:latin typeface="Myriad Pro Light" panose="020B0603030403020204" pitchFamily="34" charset="0"/>
              </a:rPr>
              <a:t>Working as a team</a:t>
            </a:r>
          </a:p>
          <a:p>
            <a:pPr algn="ctr"/>
            <a:endParaRPr lang="en-GB" dirty="0">
              <a:latin typeface="Myriad Pro Light" panose="020B0603030403020204" pitchFamily="34" charset="0"/>
            </a:endParaRPr>
          </a:p>
        </p:txBody>
      </p:sp>
      <p:pic>
        <p:nvPicPr>
          <p:cNvPr id="1050" name="Picture 26" descr="Image result for quizlet liv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5360"/>
          <a:stretch/>
        </p:blipFill>
        <p:spPr bwMode="auto">
          <a:xfrm>
            <a:off x="162306" y="6272209"/>
            <a:ext cx="1813115" cy="2756221"/>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Image result for quizlet live logo"/>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56631" y="1323057"/>
            <a:ext cx="1024567" cy="1024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597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clrChange>
              <a:clrFrom>
                <a:srgbClr val="FFFFFF"/>
              </a:clrFrom>
              <a:clrTo>
                <a:srgbClr val="FFFFFF">
                  <a:alpha val="0"/>
                </a:srgbClr>
              </a:clrTo>
            </a:clrChange>
          </a:blip>
          <a:stretch>
            <a:fillRect/>
          </a:stretch>
        </p:blipFill>
        <p:spPr>
          <a:xfrm>
            <a:off x="-114304" y="7191920"/>
            <a:ext cx="1957399" cy="1735194"/>
          </a:xfrm>
          <a:prstGeom prst="rect">
            <a:avLst/>
          </a:prstGeom>
        </p:spPr>
      </p:pic>
      <p:pic>
        <p:nvPicPr>
          <p:cNvPr id="2050" name="Picture 2" descr="Image result for &quot;get started&quot; circl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737"/>
          <a:stretch/>
        </p:blipFill>
        <p:spPr bwMode="auto">
          <a:xfrm rot="2740281">
            <a:off x="5085752" y="14625"/>
            <a:ext cx="1710703" cy="142267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724433" y="310894"/>
            <a:ext cx="1358201" cy="1200329"/>
          </a:xfrm>
          <a:prstGeom prst="rect">
            <a:avLst/>
          </a:prstGeom>
          <a:noFill/>
        </p:spPr>
        <p:txBody>
          <a:bodyPr wrap="square" rtlCol="0">
            <a:spAutoFit/>
          </a:bodyPr>
          <a:lstStyle/>
          <a:p>
            <a:pPr algn="ctr"/>
            <a:r>
              <a:rPr lang="en-GB" sz="1200" dirty="0" smtClean="0">
                <a:latin typeface="Myriad Pro Light" panose="020B0603030403020204" pitchFamily="34" charset="0"/>
              </a:rPr>
              <a:t>Firstly you need to go to </a:t>
            </a:r>
            <a:r>
              <a:rPr lang="en-GB" sz="1200" dirty="0" smtClean="0">
                <a:latin typeface="Myriad Pro Light" panose="020B0603030403020204" pitchFamily="34" charset="0"/>
                <a:hlinkClick r:id="rId4"/>
              </a:rPr>
              <a:t>www.quizlet.com</a:t>
            </a:r>
            <a:r>
              <a:rPr lang="en-GB" sz="1200" dirty="0" smtClean="0">
                <a:latin typeface="Myriad Pro Light" panose="020B0603030403020204" pitchFamily="34" charset="0"/>
              </a:rPr>
              <a:t> to sign up for </a:t>
            </a:r>
            <a:r>
              <a:rPr lang="en-GB" sz="1200" dirty="0" err="1" smtClean="0">
                <a:latin typeface="Myriad Pro Light" panose="020B0603030403020204" pitchFamily="34" charset="0"/>
              </a:rPr>
              <a:t>quizlet</a:t>
            </a:r>
            <a:r>
              <a:rPr lang="en-GB" sz="1200" dirty="0" smtClean="0">
                <a:latin typeface="Myriad Pro Light" panose="020B0603030403020204" pitchFamily="34" charset="0"/>
              </a:rPr>
              <a:t> or use the app.</a:t>
            </a:r>
            <a:endParaRPr lang="en-GB" sz="1200" dirty="0">
              <a:latin typeface="Myriad Pro Light" panose="020B0603030403020204" pitchFamily="34" charset="0"/>
            </a:endParaRPr>
          </a:p>
        </p:txBody>
      </p:sp>
      <p:sp>
        <p:nvSpPr>
          <p:cNvPr id="47" name="TextBox 46"/>
          <p:cNvSpPr txBox="1"/>
          <p:nvPr/>
        </p:nvSpPr>
        <p:spPr>
          <a:xfrm>
            <a:off x="4195361" y="10564370"/>
            <a:ext cx="1588199" cy="1754326"/>
          </a:xfrm>
          <a:prstGeom prst="rect">
            <a:avLst/>
          </a:prstGeom>
          <a:noFill/>
        </p:spPr>
        <p:txBody>
          <a:bodyPr wrap="square" rtlCol="0">
            <a:spAutoFit/>
          </a:bodyPr>
          <a:lstStyle/>
          <a:p>
            <a:pPr algn="ctr"/>
            <a:r>
              <a:rPr lang="en-GB" sz="1200" dirty="0" smtClean="0">
                <a:latin typeface="Myriad Pro Light" panose="020B0603030403020204" pitchFamily="34" charset="0"/>
              </a:rPr>
              <a:t>Once here you can click the create button at the top to make key word study sets. TIP instead of key terms you can write in questions with the answers and use this as a quiz.</a:t>
            </a:r>
            <a:endParaRPr lang="en-GB" sz="1200" dirty="0">
              <a:latin typeface="Myriad Pro Light" panose="020B0603030403020204" pitchFamily="34" charset="0"/>
            </a:endParaRPr>
          </a:p>
        </p:txBody>
      </p:sp>
      <p:sp>
        <p:nvSpPr>
          <p:cNvPr id="63" name="Rounded Rectangle 62"/>
          <p:cNvSpPr/>
          <p:nvPr/>
        </p:nvSpPr>
        <p:spPr>
          <a:xfrm>
            <a:off x="1710375" y="7559412"/>
            <a:ext cx="4999343" cy="1465639"/>
          </a:xfrm>
          <a:prstGeom prst="roundRect">
            <a:avLst/>
          </a:prstGeom>
          <a:effectLst>
            <a:glow rad="139700">
              <a:schemeClr val="accent1">
                <a:satMod val="175000"/>
                <a:alpha val="40000"/>
              </a:schemeClr>
            </a:glow>
            <a:innerShdw blurRad="114300">
              <a:prstClr val="black"/>
            </a:innerShdw>
          </a:effectLst>
          <a:scene3d>
            <a:camera prst="obliqueBottomRight"/>
            <a:lightRig rig="threePt" dir="t"/>
          </a:scene3d>
          <a:sp3d>
            <a:bevelT w="165100" prst="coolSlant"/>
          </a:sp3d>
        </p:spPr>
        <p:style>
          <a:lnRef idx="1">
            <a:schemeClr val="accent1"/>
          </a:lnRef>
          <a:fillRef idx="2">
            <a:schemeClr val="accent1"/>
          </a:fillRef>
          <a:effectRef idx="1">
            <a:schemeClr val="accent1"/>
          </a:effectRef>
          <a:fontRef idx="minor">
            <a:schemeClr val="dk1"/>
          </a:fontRef>
        </p:style>
        <p:txBody>
          <a:bodyPr rtlCol="0" anchor="ctr"/>
          <a:lstStyle/>
          <a:p>
            <a:pPr marL="715963" algn="ctr" defTabSz="803275"/>
            <a:r>
              <a:rPr lang="en-GB" sz="1400" dirty="0" smtClean="0">
                <a:latin typeface="Myriad Pro Light" panose="020B0603030403020204" pitchFamily="34" charset="0"/>
              </a:rPr>
              <a:t>Find out more using one of these links –</a:t>
            </a:r>
          </a:p>
          <a:p>
            <a:pPr marL="715963" algn="ctr" defTabSz="803275"/>
            <a:r>
              <a:rPr lang="en-GB" sz="1400" dirty="0" smtClean="0">
                <a:hlinkClick r:id="rId5"/>
              </a:rPr>
              <a:t>https://www.youtube.com/watch?v=MI3kZ69W4cY</a:t>
            </a:r>
            <a:endParaRPr lang="en-GB" sz="1400" dirty="0" smtClean="0"/>
          </a:p>
          <a:p>
            <a:pPr marL="715963" algn="ctr" defTabSz="803275"/>
            <a:endParaRPr lang="en-GB" sz="1400" dirty="0" smtClean="0"/>
          </a:p>
          <a:p>
            <a:pPr marL="715963" algn="ctr" defTabSz="803275"/>
            <a:r>
              <a:rPr lang="en-GB" sz="1400" dirty="0" smtClean="0">
                <a:hlinkClick r:id="rId6"/>
              </a:rPr>
              <a:t>https://quizlet.com/en-gb/help/2444125/how-to-use-quizlet-live</a:t>
            </a:r>
            <a:r>
              <a:rPr lang="en-GB" sz="1400" dirty="0" smtClean="0">
                <a:latin typeface="Myriad Pro Light" panose="020B0603030403020204" pitchFamily="34" charset="0"/>
              </a:rPr>
              <a:t> </a:t>
            </a:r>
          </a:p>
          <a:p>
            <a:pPr marL="715963" algn="ctr" defTabSz="803275"/>
            <a:endParaRPr lang="en-GB" sz="1400" dirty="0" smtClean="0">
              <a:latin typeface="Myriad Pro Light" panose="020B0603030403020204" pitchFamily="34" charset="0"/>
            </a:endParaRPr>
          </a:p>
        </p:txBody>
      </p:sp>
      <p:pic>
        <p:nvPicPr>
          <p:cNvPr id="2065" name="Picture 12" descr="Image result for internet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7026" y="7500837"/>
            <a:ext cx="1034964" cy="1524214"/>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2066"/>
          <p:cNvPicPr>
            <a:picLocks noChangeAspect="1"/>
          </p:cNvPicPr>
          <p:nvPr/>
        </p:nvPicPr>
        <p:blipFill>
          <a:blip r:embed="rId8"/>
          <a:stretch>
            <a:fillRect/>
          </a:stretch>
        </p:blipFill>
        <p:spPr>
          <a:xfrm>
            <a:off x="122165" y="79246"/>
            <a:ext cx="3426627" cy="1939761"/>
          </a:xfrm>
          <a:prstGeom prst="rect">
            <a:avLst/>
          </a:prstGeom>
          <a:ln w="9525">
            <a:solidFill>
              <a:schemeClr val="tx1"/>
            </a:solidFill>
          </a:ln>
        </p:spPr>
      </p:pic>
      <p:pic>
        <p:nvPicPr>
          <p:cNvPr id="2068" name="Picture 2067"/>
          <p:cNvPicPr>
            <a:picLocks noChangeAspect="1"/>
          </p:cNvPicPr>
          <p:nvPr/>
        </p:nvPicPr>
        <p:blipFill>
          <a:blip r:embed="rId9"/>
          <a:stretch>
            <a:fillRect/>
          </a:stretch>
        </p:blipFill>
        <p:spPr>
          <a:xfrm>
            <a:off x="3101312" y="2180385"/>
            <a:ext cx="3645409" cy="2311576"/>
          </a:xfrm>
          <a:prstGeom prst="rect">
            <a:avLst/>
          </a:prstGeom>
          <a:ln w="3175">
            <a:solidFill>
              <a:schemeClr val="tx1"/>
            </a:solidFill>
          </a:ln>
        </p:spPr>
      </p:pic>
      <p:pic>
        <p:nvPicPr>
          <p:cNvPr id="2069" name="Picture 2068"/>
          <p:cNvPicPr>
            <a:picLocks noChangeAspect="1"/>
          </p:cNvPicPr>
          <p:nvPr/>
        </p:nvPicPr>
        <p:blipFill>
          <a:blip r:embed="rId10"/>
          <a:stretch>
            <a:fillRect/>
          </a:stretch>
        </p:blipFill>
        <p:spPr>
          <a:xfrm>
            <a:off x="122165" y="4739151"/>
            <a:ext cx="2816107" cy="2343781"/>
          </a:xfrm>
          <a:prstGeom prst="rect">
            <a:avLst/>
          </a:prstGeom>
          <a:ln w="3175">
            <a:solidFill>
              <a:schemeClr val="tx1"/>
            </a:solidFill>
          </a:ln>
        </p:spPr>
      </p:pic>
      <p:pic>
        <p:nvPicPr>
          <p:cNvPr id="2070" name="Picture 2069"/>
          <p:cNvPicPr>
            <a:picLocks noChangeAspect="1"/>
          </p:cNvPicPr>
          <p:nvPr/>
        </p:nvPicPr>
        <p:blipFill>
          <a:blip r:embed="rId11"/>
          <a:stretch>
            <a:fillRect/>
          </a:stretch>
        </p:blipFill>
        <p:spPr>
          <a:xfrm>
            <a:off x="4403534" y="6223470"/>
            <a:ext cx="2381895" cy="1066484"/>
          </a:xfrm>
          <a:prstGeom prst="rect">
            <a:avLst/>
          </a:prstGeom>
          <a:ln w="3175">
            <a:solidFill>
              <a:schemeClr val="tx1"/>
            </a:solidFill>
          </a:ln>
        </p:spPr>
      </p:pic>
      <p:pic>
        <p:nvPicPr>
          <p:cNvPr id="2071" name="Picture 16" descr="Image result for quizlet live repor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403533" y="4769667"/>
            <a:ext cx="2381895" cy="1373985"/>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71" name="TextBox 70"/>
          <p:cNvSpPr txBox="1"/>
          <p:nvPr/>
        </p:nvSpPr>
        <p:spPr>
          <a:xfrm>
            <a:off x="-121920" y="2094610"/>
            <a:ext cx="3223232" cy="2492990"/>
          </a:xfrm>
          <a:prstGeom prst="rect">
            <a:avLst/>
          </a:prstGeom>
          <a:noFill/>
        </p:spPr>
        <p:txBody>
          <a:bodyPr wrap="square" rtlCol="0">
            <a:spAutoFit/>
          </a:bodyPr>
          <a:lstStyle/>
          <a:p>
            <a:pPr algn="ctr"/>
            <a:r>
              <a:rPr lang="en-GB" sz="1200" dirty="0" smtClean="0">
                <a:latin typeface="Myriad Pro Light" panose="020B0603030403020204" pitchFamily="34" charset="0"/>
              </a:rPr>
              <a:t>Then you need to create study sets. For this you can add key words and their definitions. </a:t>
            </a:r>
          </a:p>
          <a:p>
            <a:pPr algn="ctr"/>
            <a:r>
              <a:rPr lang="en-GB" sz="1200" dirty="0" smtClean="0">
                <a:latin typeface="Myriad Pro Light" panose="020B0603030403020204" pitchFamily="34" charset="0"/>
              </a:rPr>
              <a:t>Once created you can share with pupils like this to revise and play different games.</a:t>
            </a:r>
          </a:p>
          <a:p>
            <a:pPr algn="ctr"/>
            <a:endParaRPr lang="en-GB" sz="1200" dirty="0">
              <a:latin typeface="Myriad Pro Light" panose="020B0603030403020204" pitchFamily="34" charset="0"/>
            </a:endParaRPr>
          </a:p>
          <a:p>
            <a:pPr algn="ctr"/>
            <a:r>
              <a:rPr lang="en-GB" sz="1200" dirty="0" smtClean="0">
                <a:latin typeface="Myriad Pro Light" panose="020B0603030403020204" pitchFamily="34" charset="0"/>
              </a:rPr>
              <a:t>You can also search through study sets others have created to save you time!</a:t>
            </a:r>
          </a:p>
          <a:p>
            <a:pPr algn="ctr"/>
            <a:endParaRPr lang="en-GB" sz="1200" dirty="0">
              <a:latin typeface="Myriad Pro Light" panose="020B0603030403020204" pitchFamily="34" charset="0"/>
            </a:endParaRPr>
          </a:p>
          <a:p>
            <a:pPr algn="ctr"/>
            <a:endParaRPr lang="en-GB" sz="1200" dirty="0" smtClean="0">
              <a:latin typeface="Myriad Pro Light" panose="020B0603030403020204" pitchFamily="34" charset="0"/>
            </a:endParaRPr>
          </a:p>
          <a:p>
            <a:pPr algn="ctr"/>
            <a:r>
              <a:rPr lang="en-GB" sz="1200" dirty="0" smtClean="0">
                <a:latin typeface="Myriad Pro Light" panose="020B0603030403020204" pitchFamily="34" charset="0"/>
              </a:rPr>
              <a:t>Once created you have lots of options but to play Quizlet live you need to click on the “Live” button and go through the options until it gives you a 6 digit code.</a:t>
            </a:r>
            <a:endParaRPr lang="en-GB" sz="1200" dirty="0">
              <a:latin typeface="Myriad Pro Light" panose="020B0603030403020204" pitchFamily="34" charset="0"/>
            </a:endParaRPr>
          </a:p>
        </p:txBody>
      </p:sp>
      <p:sp>
        <p:nvSpPr>
          <p:cNvPr id="72" name="TextBox 71"/>
          <p:cNvSpPr txBox="1"/>
          <p:nvPr/>
        </p:nvSpPr>
        <p:spPr>
          <a:xfrm>
            <a:off x="2830684" y="4535623"/>
            <a:ext cx="1658194" cy="3046988"/>
          </a:xfrm>
          <a:prstGeom prst="rect">
            <a:avLst/>
          </a:prstGeom>
          <a:noFill/>
        </p:spPr>
        <p:txBody>
          <a:bodyPr wrap="square" rtlCol="0">
            <a:spAutoFit/>
          </a:bodyPr>
          <a:lstStyle/>
          <a:p>
            <a:pPr algn="ctr"/>
            <a:r>
              <a:rPr lang="en-GB" sz="1200" dirty="0" smtClean="0">
                <a:latin typeface="Myriad Pro Light" panose="020B0603030403020204" pitchFamily="34" charset="0"/>
              </a:rPr>
              <a:t>Pupils must not got to quizlet.com but quizletlive.com</a:t>
            </a:r>
          </a:p>
          <a:p>
            <a:pPr algn="ctr"/>
            <a:endParaRPr lang="en-GB" sz="1200" dirty="0">
              <a:latin typeface="Myriad Pro Light" panose="020B0603030403020204" pitchFamily="34" charset="0"/>
            </a:endParaRPr>
          </a:p>
          <a:p>
            <a:pPr algn="ctr"/>
            <a:r>
              <a:rPr lang="en-GB" sz="1200" dirty="0" smtClean="0">
                <a:latin typeface="Myriad Pro Light" panose="020B0603030403020204" pitchFamily="34" charset="0"/>
              </a:rPr>
              <a:t>There they enter the code and join the game! Progress is shown on your screen</a:t>
            </a:r>
          </a:p>
          <a:p>
            <a:pPr algn="ctr"/>
            <a:endParaRPr lang="en-GB" sz="1200" dirty="0">
              <a:latin typeface="Myriad Pro Light" panose="020B0603030403020204" pitchFamily="34" charset="0"/>
            </a:endParaRPr>
          </a:p>
          <a:p>
            <a:pPr algn="ctr"/>
            <a:r>
              <a:rPr lang="en-GB" sz="1200" dirty="0" smtClean="0">
                <a:latin typeface="Myriad Pro Light" panose="020B0603030403020204" pitchFamily="34" charset="0"/>
              </a:rPr>
              <a:t>The game also gives you a report at the end with how well everyone did and common misconceptions to talk through</a:t>
            </a:r>
            <a:endParaRPr lang="en-GB" sz="1200" dirty="0">
              <a:latin typeface="Myriad Pro Light" panose="020B0603030403020204" pitchFamily="34" charset="0"/>
            </a:endParaRPr>
          </a:p>
        </p:txBody>
      </p:sp>
      <p:cxnSp>
        <p:nvCxnSpPr>
          <p:cNvPr id="73" name="Straight Arrow Connector 72"/>
          <p:cNvCxnSpPr/>
          <p:nvPr/>
        </p:nvCxnSpPr>
        <p:spPr>
          <a:xfrm flipH="1">
            <a:off x="3101312" y="581598"/>
            <a:ext cx="953016" cy="144364"/>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75" name="Straight Arrow Connector 74"/>
          <p:cNvCxnSpPr/>
          <p:nvPr/>
        </p:nvCxnSpPr>
        <p:spPr>
          <a:xfrm flipV="1">
            <a:off x="2938272" y="2288465"/>
            <a:ext cx="1257089" cy="379580"/>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78" name="Straight Arrow Connector 77"/>
          <p:cNvCxnSpPr/>
          <p:nvPr/>
        </p:nvCxnSpPr>
        <p:spPr>
          <a:xfrm flipV="1">
            <a:off x="2631990" y="2288465"/>
            <a:ext cx="1092443" cy="815710"/>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80" name="Straight Arrow Connector 79"/>
          <p:cNvCxnSpPr/>
          <p:nvPr/>
        </p:nvCxnSpPr>
        <p:spPr>
          <a:xfrm flipH="1">
            <a:off x="534133" y="4535623"/>
            <a:ext cx="614152" cy="2109017"/>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83" name="Straight Arrow Connector 82"/>
          <p:cNvCxnSpPr/>
          <p:nvPr/>
        </p:nvCxnSpPr>
        <p:spPr>
          <a:xfrm>
            <a:off x="4210046" y="4968441"/>
            <a:ext cx="477526" cy="488218"/>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85" name="Straight Arrow Connector 84"/>
          <p:cNvCxnSpPr/>
          <p:nvPr/>
        </p:nvCxnSpPr>
        <p:spPr>
          <a:xfrm>
            <a:off x="4272359" y="5758507"/>
            <a:ext cx="1088176" cy="910695"/>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5036368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1657</TotalTime>
  <Words>313</Words>
  <Application>Microsoft Office PowerPoint</Application>
  <PresentationFormat>On-screen Show (4:3)</PresentationFormat>
  <Paragraphs>28</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Adobe Hebrew</vt:lpstr>
      <vt:lpstr>Arial</vt:lpstr>
      <vt:lpstr>Calibri</vt:lpstr>
      <vt:lpstr>Calibri Light</vt:lpstr>
      <vt:lpstr>Myriad Pro Light</vt:lpstr>
      <vt:lpstr>Office Theme</vt:lpstr>
      <vt:lpstr>PowerPoint Presentation</vt:lpstr>
      <vt:lpstr>PowerPoint Presentation</vt:lpstr>
    </vt:vector>
  </TitlesOfParts>
  <Company>King's School Rochester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 George</dc:creator>
  <cp:lastModifiedBy>Laura</cp:lastModifiedBy>
  <cp:revision>13</cp:revision>
  <dcterms:created xsi:type="dcterms:W3CDTF">2019-06-12T11:29:14Z</dcterms:created>
  <dcterms:modified xsi:type="dcterms:W3CDTF">2019-06-13T15:06:53Z</dcterms:modified>
</cp:coreProperties>
</file>